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1.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 id="2147483797" r:id="rId8"/>
  </p:sldMasterIdLst>
  <p:notesMasterIdLst>
    <p:notesMasterId r:id="rId73"/>
  </p:notesMasterIdLst>
  <p:handoutMasterIdLst>
    <p:handoutMasterId r:id="rId74"/>
  </p:handoutMasterIdLst>
  <p:sldIdLst>
    <p:sldId id="330" r:id="rId9"/>
    <p:sldId id="301" r:id="rId10"/>
    <p:sldId id="303" r:id="rId11"/>
    <p:sldId id="428" r:id="rId12"/>
    <p:sldId id="401" r:id="rId13"/>
    <p:sldId id="394" r:id="rId14"/>
    <p:sldId id="352" r:id="rId15"/>
    <p:sldId id="430" r:id="rId16"/>
    <p:sldId id="429" r:id="rId17"/>
    <p:sldId id="354" r:id="rId18"/>
    <p:sldId id="404" r:id="rId19"/>
    <p:sldId id="406" r:id="rId20"/>
    <p:sldId id="356" r:id="rId21"/>
    <p:sldId id="407" r:id="rId22"/>
    <p:sldId id="357" r:id="rId23"/>
    <p:sldId id="358" r:id="rId24"/>
    <p:sldId id="359" r:id="rId25"/>
    <p:sldId id="360" r:id="rId26"/>
    <p:sldId id="410" r:id="rId27"/>
    <p:sldId id="411" r:id="rId28"/>
    <p:sldId id="412" r:id="rId29"/>
    <p:sldId id="413" r:id="rId30"/>
    <p:sldId id="414" r:id="rId31"/>
    <p:sldId id="378" r:id="rId32"/>
    <p:sldId id="405" r:id="rId33"/>
    <p:sldId id="380" r:id="rId34"/>
    <p:sldId id="381" r:id="rId35"/>
    <p:sldId id="382" r:id="rId36"/>
    <p:sldId id="383" r:id="rId37"/>
    <p:sldId id="384" r:id="rId38"/>
    <p:sldId id="385" r:id="rId39"/>
    <p:sldId id="408" r:id="rId40"/>
    <p:sldId id="387" r:id="rId41"/>
    <p:sldId id="388" r:id="rId42"/>
    <p:sldId id="389" r:id="rId43"/>
    <p:sldId id="390" r:id="rId44"/>
    <p:sldId id="391" r:id="rId45"/>
    <p:sldId id="392" r:id="rId46"/>
    <p:sldId id="409" r:id="rId47"/>
    <p:sldId id="421" r:id="rId48"/>
    <p:sldId id="417" r:id="rId49"/>
    <p:sldId id="426" r:id="rId50"/>
    <p:sldId id="424" r:id="rId51"/>
    <p:sldId id="425" r:id="rId52"/>
    <p:sldId id="334" r:id="rId53"/>
    <p:sldId id="335" r:id="rId54"/>
    <p:sldId id="336" r:id="rId55"/>
    <p:sldId id="338" r:id="rId56"/>
    <p:sldId id="339" r:id="rId57"/>
    <p:sldId id="340" r:id="rId58"/>
    <p:sldId id="341" r:id="rId59"/>
    <p:sldId id="342" r:id="rId60"/>
    <p:sldId id="343" r:id="rId61"/>
    <p:sldId id="344" r:id="rId62"/>
    <p:sldId id="345" r:id="rId63"/>
    <p:sldId id="346" r:id="rId64"/>
    <p:sldId id="427" r:id="rId65"/>
    <p:sldId id="419" r:id="rId66"/>
    <p:sldId id="327" r:id="rId67"/>
    <p:sldId id="351" r:id="rId68"/>
    <p:sldId id="349" r:id="rId69"/>
    <p:sldId id="329" r:id="rId70"/>
    <p:sldId id="423" r:id="rId71"/>
    <p:sldId id="291" r:id="rId72"/>
  </p:sldIdLst>
  <p:sldSz cx="12188825" cy="6858000"/>
  <p:notesSz cx="6858000" cy="9296400"/>
  <p:embeddedFontLst>
    <p:embeddedFont>
      <p:font typeface="Segoe UI" panose="020B0502040204020203" pitchFamily="34" charset="0"/>
      <p:regular r:id="rId75"/>
      <p:bold r:id="rId76"/>
      <p:italic r:id="rId77"/>
      <p:boldItalic r:id="rId78"/>
    </p:embeddedFont>
    <p:embeddedFont>
      <p:font typeface="Segoe UI Light" panose="020B0502040204020203" pitchFamily="34" charset="0"/>
      <p:regular r:id="rId79"/>
      <p:italic r:id="rId80"/>
    </p:embeddedFont>
    <p:embeddedFont>
      <p:font typeface="宋体" panose="02010600030101010101" pitchFamily="2" charset="-122"/>
      <p:regular r:id="rId81"/>
    </p:embeddedFont>
    <p:embeddedFont>
      <p:font typeface="Consolas" panose="020B0609020204030204" pitchFamily="49" charset="0"/>
      <p:regular r:id="rId82"/>
      <p:bold r:id="rId83"/>
      <p:italic r:id="rId84"/>
      <p:boldItalic r:id="rId85"/>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Computing Introduction" id="{C32BF143-2A19-4EE7-8BD5-6798161C09D7}">
          <p14:sldIdLst>
            <p14:sldId id="330"/>
            <p14:sldId id="301"/>
            <p14:sldId id="303"/>
            <p14:sldId id="428"/>
          </p14:sldIdLst>
        </p14:section>
        <p14:section name="Windows Azure" id="{5E4156E2-A099-4F51-80BA-A0A1B5CA74F0}">
          <p14:sldIdLst>
            <p14:sldId id="401"/>
            <p14:sldId id="394"/>
            <p14:sldId id="352"/>
            <p14:sldId id="430"/>
            <p14:sldId id="429"/>
            <p14:sldId id="354"/>
            <p14:sldId id="404"/>
            <p14:sldId id="406"/>
          </p14:sldIdLst>
        </p14:section>
        <p14:section name="Virtual Machines" id="{F0F5B035-F424-4FA7-B544-D9588B3F33E0}">
          <p14:sldIdLst>
            <p14:sldId id="356"/>
            <p14:sldId id="407"/>
            <p14:sldId id="357"/>
            <p14:sldId id="358"/>
            <p14:sldId id="359"/>
            <p14:sldId id="360"/>
            <p14:sldId id="410"/>
            <p14:sldId id="411"/>
            <p14:sldId id="412"/>
            <p14:sldId id="413"/>
            <p14:sldId id="414"/>
          </p14:sldIdLst>
        </p14:section>
        <p14:section name="Web Sites" id="{264A8B60-B9FA-4432-95A4-7895E89FC737}">
          <p14:sldIdLst>
            <p14:sldId id="378"/>
            <p14:sldId id="405"/>
            <p14:sldId id="380"/>
            <p14:sldId id="381"/>
            <p14:sldId id="382"/>
            <p14:sldId id="383"/>
            <p14:sldId id="384"/>
          </p14:sldIdLst>
        </p14:section>
        <p14:section name="Cloud Services" id="{2CDE6F8B-A3B9-4ADE-8466-D31A7C4BE270}">
          <p14:sldIdLst>
            <p14:sldId id="385"/>
            <p14:sldId id="408"/>
            <p14:sldId id="387"/>
            <p14:sldId id="388"/>
            <p14:sldId id="389"/>
            <p14:sldId id="390"/>
            <p14:sldId id="391"/>
            <p14:sldId id="392"/>
            <p14:sldId id="409"/>
          </p14:sldIdLst>
        </p14:section>
        <p14:section name="Mobile Services" id="{A7926C0C-C706-47FE-88BB-DB49AB39A9D7}">
          <p14:sldIdLst>
            <p14:sldId id="421"/>
            <p14:sldId id="417"/>
          </p14:sldIdLst>
        </p14:section>
        <p14:section name="Building Block Services" id="{8083865B-29DE-456D-BC63-C1192E8D5085}">
          <p14:sldIdLst>
            <p14:sldId id="426"/>
            <p14:sldId id="424"/>
            <p14:sldId id="425"/>
          </p14:sldIdLst>
        </p14:section>
        <p14:section name="SQL Database" id="{F2B7DB92-3B3A-410A-A281-626A2A66ED0C}">
          <p14:sldIdLst>
            <p14:sldId id="334"/>
            <p14:sldId id="335"/>
          </p14:sldIdLst>
        </p14:section>
        <p14:section name="Blob Storage" id="{2051A546-2383-44DC-A095-2A4ABEEFB210}">
          <p14:sldIdLst>
            <p14:sldId id="336"/>
          </p14:sldIdLst>
        </p14:section>
        <p14:section name="Cache" id="{9F044814-AFDA-4CD2-80EF-7C0F4157E6C3}">
          <p14:sldIdLst>
            <p14:sldId id="338"/>
            <p14:sldId id="339"/>
            <p14:sldId id="340"/>
            <p14:sldId id="341"/>
            <p14:sldId id="342"/>
          </p14:sldIdLst>
        </p14:section>
        <p14:section name="Identity &amp; Service Bus" id="{FEB934FC-C07F-4B70-9AA6-EDDF34557D53}">
          <p14:sldIdLst>
            <p14:sldId id="343"/>
            <p14:sldId id="344"/>
            <p14:sldId id="345"/>
            <p14:sldId id="346"/>
          </p14:sldIdLst>
        </p14:section>
        <p14:section name="Windows Azure Store" id="{8E9D1627-CB23-47A1-87B2-2C7B6494C3DB}">
          <p14:sldIdLst>
            <p14:sldId id="427"/>
            <p14:sldId id="419"/>
          </p14:sldIdLst>
        </p14:section>
        <p14:section name="Pricing &amp; SLAs" id="{A8BCCDB2-C8CF-4EEC-A4AD-705A02E77EC6}">
          <p14:sldIdLst>
            <p14:sldId id="327"/>
            <p14:sldId id="351"/>
          </p14:sldIdLst>
        </p14:section>
        <p14:section name="Closing" id="{8AF084D8-4D86-40FB-8932-4F6AA17A5223}">
          <p14:sldIdLst>
            <p14:sldId id="349"/>
            <p14:sldId id="329"/>
            <p14:sldId id="423"/>
            <p14:sldId id="291"/>
          </p14:sldIdLst>
        </p14:section>
        <p14:section name="Appendix" id="{E276D7D1-D5C0-4C73-B840-F49C3AEB0FA9}">
          <p14:sldIdLst/>
        </p14:section>
      </p14:sectionLst>
    </p:ex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Conard" initials="JC" lastIdx="4" clrIdx="0">
    <p:extLst>
      <p:ext uri="{19B8F6BF-5375-455C-9EA6-DF929625EA0E}">
        <p15:presenceInfo xmlns:p15="http://schemas.microsoft.com/office/powerpoint/2012/main" userId="S-1-5-21-124525095-708259637-1543119021-2564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F5F5F"/>
    <a:srgbClr val="595959"/>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4" autoAdjust="0"/>
    <p:restoredTop sz="62818" autoAdjust="0"/>
  </p:normalViewPr>
  <p:slideViewPr>
    <p:cSldViewPr snapToGrid="0">
      <p:cViewPr varScale="1">
        <p:scale>
          <a:sx n="65" d="100"/>
          <a:sy n="65" d="100"/>
        </p:scale>
        <p:origin x="618" y="66"/>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100" d="100"/>
        <a:sy n="100" d="100"/>
      </p:scale>
      <p:origin x="0" y="-20628"/>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font" Target="fonts/font2.fntdata"/><Relationship Id="rId84" Type="http://schemas.openxmlformats.org/officeDocument/2006/relationships/font" Target="fonts/font10.fntdata"/><Relationship Id="rId89"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handoutMaster" Target="handoutMasters/handoutMaster1.xml"/><Relationship Id="rId79" Type="http://schemas.openxmlformats.org/officeDocument/2006/relationships/font" Target="fonts/font5.fntdata"/><Relationship Id="rId87"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font" Target="fonts/font8.fntdata"/><Relationship Id="rId90" Type="http://schemas.openxmlformats.org/officeDocument/2006/relationships/tableStyles" Target="tableStyles.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font" Target="fonts/font3.fntdata"/><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font" Target="fonts/font6.fntdata"/><Relationship Id="rId85"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notesMaster" Target="notesMasters/notesMaster1.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12-Mar-15</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12-Mar-15</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Transition:</a:t>
            </a:r>
          </a:p>
          <a:p>
            <a:pPr marL="171450" indent="-171450">
              <a:buFont typeface="Arial" pitchFamily="34" charset="0"/>
              <a:buChar char="•"/>
            </a:pPr>
            <a:r>
              <a:rPr lang="en-US" dirty="0" smtClean="0"/>
              <a:t>For the rest of this</a:t>
            </a:r>
            <a:r>
              <a:rPr lang="en-US" baseline="0" dirty="0" smtClean="0"/>
              <a:t> talk I’m going to give you a to</a:t>
            </a:r>
            <a:r>
              <a:rPr lang="en-US" dirty="0" smtClean="0"/>
              <a:t>ur of Windows Azure, walk</a:t>
            </a:r>
            <a:r>
              <a:rPr lang="en-US" baseline="0" dirty="0" smtClean="0"/>
              <a:t> you through many of the </a:t>
            </a:r>
            <a:r>
              <a:rPr lang="en-US" dirty="0" smtClean="0"/>
              <a:t>features, and ground you in the capabilities</a:t>
            </a:r>
            <a:r>
              <a:rPr lang="en-US" baseline="0" dirty="0" smtClean="0"/>
              <a:t> it provides</a:t>
            </a:r>
          </a:p>
          <a:p>
            <a:pPr marL="171450" indent="-171450">
              <a:buFont typeface="Arial" pitchFamily="34" charset="0"/>
              <a:buChar char="•"/>
            </a:pPr>
            <a:r>
              <a:rPr lang="en-US" baseline="0" dirty="0" smtClean="0"/>
              <a:t>The first set of features I want to walk through is Virtual Machines.  </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baseline="0" dirty="0" smtClean="0"/>
              <a:t>If you’re familiar with traditional hosting, this is probably the feature that feels most familiar and consistent with what other hosting providers provide.  </a:t>
            </a:r>
          </a:p>
          <a:p>
            <a:pPr marL="171450" indent="-171450">
              <a:buFont typeface="Arial" pitchFamily="34" charset="0"/>
              <a:buChar char="•"/>
            </a:pPr>
            <a:r>
              <a:rPr lang="en-US" baseline="0" dirty="0" smtClean="0"/>
              <a:t>The ability to stand up a virtual machine with either Windows or Linux that you can basically remote desktop in or SSH in and run any workload.  </a:t>
            </a:r>
            <a:endParaRPr lang="en-US" dirty="0" smtClean="0"/>
          </a:p>
          <a:p>
            <a:pPr marL="171450" indent="-171450">
              <a:buFont typeface="Arial" pitchFamily="34" charset="0"/>
              <a:buChar char="•"/>
            </a:pPr>
            <a:r>
              <a:rPr lang="en-US" b="0" dirty="0" smtClean="0"/>
              <a:t>These virtual machines enable you to be admin on the box</a:t>
            </a:r>
          </a:p>
          <a:p>
            <a:pPr marL="171450" indent="-171450">
              <a:buFont typeface="Arial" pitchFamily="34" charset="0"/>
              <a:buChar char="•"/>
            </a:pPr>
            <a:r>
              <a:rPr lang="en-US" b="0" dirty="0" smtClean="0"/>
              <a:t>They are durable, meaning if you reboot the VM, it</a:t>
            </a:r>
            <a:r>
              <a:rPr lang="en-US" b="0" baseline="0" dirty="0" smtClean="0"/>
              <a:t> is still there with all of your changes and data you stored to disk</a:t>
            </a:r>
          </a:p>
          <a:p>
            <a:pPr marL="171450" indent="-171450">
              <a:buFont typeface="Arial" pitchFamily="34" charset="0"/>
              <a:buChar char="•"/>
            </a:pPr>
            <a:r>
              <a:rPr lang="en-US" b="0" dirty="0" smtClean="0"/>
              <a:t>This means you can </a:t>
            </a:r>
            <a:r>
              <a:rPr lang="en-US" b="0" baseline="0" dirty="0" smtClean="0"/>
              <a:t>run any type of workload</a:t>
            </a:r>
          </a:p>
          <a:p>
            <a:pPr marL="384431" lvl="1" indent="-171450">
              <a:buFont typeface="Arial" pitchFamily="34" charset="0"/>
              <a:buChar char="•"/>
            </a:pPr>
            <a:r>
              <a:rPr lang="en-US" b="0" baseline="0" dirty="0" smtClean="0"/>
              <a:t>If you want to run SQL you can, if you want to install a no-SQL solution, you can do that to. </a:t>
            </a:r>
          </a:p>
          <a:p>
            <a:pPr marL="384431" lvl="1" indent="-171450">
              <a:buFont typeface="Arial" pitchFamily="34" charset="0"/>
              <a:buChar char="•"/>
            </a:pPr>
            <a:r>
              <a:rPr lang="en-US" b="0" baseline="0" dirty="0" smtClean="0"/>
              <a:t>If you want to run SharePoint you can do that. </a:t>
            </a:r>
          </a:p>
          <a:p>
            <a:pPr marL="171450" indent="-171450">
              <a:buFont typeface="Arial" pitchFamily="34" charset="0"/>
              <a:buChar char="•"/>
            </a:pPr>
            <a:r>
              <a:rPr lang="en-US" b="0" baseline="0" dirty="0" smtClean="0"/>
              <a:t>Provides ultimate flexibility to do what you want to do</a:t>
            </a:r>
          </a:p>
          <a:p>
            <a:pPr marL="171450" indent="-171450">
              <a:buFont typeface="Arial" pitchFamily="34" charset="0"/>
              <a:buChar char="•"/>
            </a:pPr>
            <a:r>
              <a:rPr lang="en-US" b="0" baseline="0" dirty="0" smtClean="0"/>
              <a:t>Also enables you to do what we call virtual private networking</a:t>
            </a:r>
          </a:p>
          <a:p>
            <a:pPr marL="171450" indent="-171450">
              <a:buFont typeface="Arial" pitchFamily="34" charset="0"/>
              <a:buChar char="•"/>
            </a:pPr>
            <a:r>
              <a:rPr lang="en-US" b="0" baseline="0" dirty="0" smtClean="0"/>
              <a:t>With virtual private networking, you can deploy Virtual Machines in the cloud and group them together so they are part of their own private network</a:t>
            </a:r>
          </a:p>
          <a:p>
            <a:pPr marL="171450" indent="-171450">
              <a:buFont typeface="Arial" pitchFamily="34" charset="0"/>
              <a:buChar char="•"/>
            </a:pPr>
            <a:r>
              <a:rPr lang="en-US" b="0" baseline="0" dirty="0" smtClean="0"/>
              <a:t>You can also then connect it back to your corporate network (if you have one) and establish a VPN secure tunnel to link your machines running in your own corporate environment up to your virtual machines in the cloud – making them look like they’re all part of one connected network.  </a:t>
            </a:r>
          </a:p>
          <a:p>
            <a:pPr marL="171450" indent="-171450">
              <a:buFont typeface="Arial" pitchFamily="34" charset="0"/>
              <a:buChar char="•"/>
            </a:pPr>
            <a:r>
              <a:rPr lang="en-US" b="0" baseline="0" dirty="0" smtClean="0"/>
              <a:t>So lots of flexibility in the compute side as well as in the networking side. </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b="0" dirty="0" smtClean="0"/>
              <a:t>Provision a new Linux machine. </a:t>
            </a:r>
          </a:p>
          <a:p>
            <a:pPr marL="285750" indent="-285750">
              <a:buFont typeface="Arial" panose="020B0604020202020204" pitchFamily="34" charset="0"/>
              <a:buChar char="•"/>
            </a:pPr>
            <a:r>
              <a:rPr lang="en-US" b="0" dirty="0" smtClean="0"/>
              <a:t>Provision a Windows machine.</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Slide Objectives:</a:t>
            </a:r>
          </a:p>
          <a:p>
            <a:pPr marL="171450" indent="-171450">
              <a:buFont typeface="Arial" panose="020B0604020202020204" pitchFamily="34" charset="0"/>
              <a:buChar char="•"/>
            </a:pPr>
            <a:r>
              <a:rPr lang="en-US" sz="1100" b="0" dirty="0" smtClean="0"/>
              <a:t>Explain</a:t>
            </a:r>
            <a:r>
              <a:rPr lang="en-US" sz="1100" b="0" baseline="0" dirty="0" smtClean="0"/>
              <a:t> Virtual Machine Portability with the VHD file format</a:t>
            </a:r>
            <a:endParaRPr lang="en-US" sz="1100" b="0" dirty="0" smtClean="0"/>
          </a:p>
          <a:p>
            <a:endParaRPr lang="en-US" sz="1100" b="1" dirty="0" smtClean="0"/>
          </a:p>
          <a:p>
            <a:r>
              <a:rPr lang="en-US" sz="1100" b="1" dirty="0" smtClean="0"/>
              <a:t>Speaking</a:t>
            </a:r>
            <a:r>
              <a:rPr lang="en-US" sz="1100" b="1" baseline="0" dirty="0" smtClean="0"/>
              <a:t> Points:</a:t>
            </a:r>
            <a:endParaRPr lang="en-US" sz="1100" dirty="0" smtClean="0"/>
          </a:p>
          <a:p>
            <a:pPr marL="171450" indent="-171450">
              <a:buFont typeface="Arial" pitchFamily="34" charset="0"/>
              <a:buChar char="•"/>
            </a:pPr>
            <a:r>
              <a:rPr lang="en-US" sz="1100" dirty="0" smtClean="0"/>
              <a:t>There are a few aspects of</a:t>
            </a:r>
            <a:r>
              <a:rPr lang="en-US" sz="1100" baseline="0" dirty="0" smtClean="0"/>
              <a:t> the Windows Azure Virtual machines feature that are important to understand.</a:t>
            </a:r>
          </a:p>
          <a:p>
            <a:pPr marL="171450" indent="-171450">
              <a:buFont typeface="Arial" pitchFamily="34" charset="0"/>
              <a:buChar char="•"/>
            </a:pPr>
            <a:r>
              <a:rPr lang="en-US" sz="1100" baseline="0" dirty="0" smtClean="0"/>
              <a:t>The first, is the support for Virtual Machine Portability</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When you create a virtual machine in the cloud, as I just did, you are creating a VHD file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It is encapsulating your OS instance as well as your data</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The VHD file format is that it is compatible across Windows Azure, Windows Server, and even Windows client.</a:t>
            </a:r>
          </a:p>
          <a:p>
            <a:pPr marL="171450" indent="-171450">
              <a:buFont typeface="Arial" pitchFamily="34" charset="0"/>
              <a:buChar char="•"/>
            </a:pPr>
            <a:r>
              <a:rPr lang="en-US" sz="1100" baseline="0" dirty="0" smtClean="0"/>
              <a:t>VHD is an open specification that we’ve released.  </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a:t>
            </a:r>
            <a:r>
              <a:rPr lang="en-US" sz="1100" b="1" baseline="0" dirty="0" smtClean="0"/>
              <a:t> Points:</a:t>
            </a:r>
            <a:endParaRPr lang="en-US" sz="1100"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This support for the VHD file virtual machine file format provides a lot of flexibility.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0" i="0" baseline="0" dirty="0" smtClean="0"/>
              <a:t>If you created a VHD file on your own local laptop or on Windows Server, you can take the VHD and just upload it to Windows Azure and boot it up</a:t>
            </a:r>
          </a:p>
          <a:p>
            <a:pPr marL="171450" indent="-171450">
              <a:buFont typeface="Arial" pitchFamily="34" charset="0"/>
              <a:buChar char="•"/>
            </a:pPr>
            <a:r>
              <a:rPr lang="en-US" sz="1100" baseline="0" dirty="0" smtClean="0"/>
              <a:t>You don’t have to run an import / export process and there are no conversion tools or agents you have to install in the VM. </a:t>
            </a:r>
          </a:p>
          <a:p>
            <a:pPr marL="171450" indent="-171450">
              <a:buFont typeface="Arial" pitchFamily="34" charset="0"/>
              <a:buChar char="•"/>
            </a:pPr>
            <a:r>
              <a:rPr lang="en-US" sz="1100" baseline="0" dirty="0" smtClean="0"/>
              <a:t>You simply upload the VHD and it just works.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0" i="1" baseline="0" dirty="0" smtClean="0"/>
              <a:t>[Click – move down to datacenter]</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You can also take, for example, either the Windows or Linux VMs that we created in Windows Azure and we make it really easy for you to download the VHD locally and you can then boot it up on a local server in whatever environment that you want.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Again you don’t have to export it or convert it, just click and download it.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i="1" baseline="0" dirty="0" smtClean="0"/>
              <a:t>[Transition to next slide – move across datacenters]</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sz="1100" b="1" baseline="0" dirty="0" smtClean="0"/>
              <a:t>AUTO TRANSITION – DO NOT CLICK</a:t>
            </a:r>
            <a:endParaRPr lang="en-US" sz="1100" b="0" i="0" baseline="0" dirty="0" smtClean="0"/>
          </a:p>
          <a:p>
            <a:endParaRPr lang="en-US" sz="11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a:t>
            </a:r>
            <a:r>
              <a:rPr lang="en-US" sz="1100" b="1" baseline="0" dirty="0" smtClean="0"/>
              <a:t> Points:</a:t>
            </a:r>
            <a:endParaRPr lang="en-US" sz="1100"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In addition to portability between your datacenter or your Windows 8 machine, the support for the VHD format in Windows Azure also allows you to run your virtual machines in other hosting providers as well.</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0" i="1" baseline="0" dirty="0" smtClean="0"/>
              <a:t>[CLICK – move the VHD from Windows Azure to Hosting provider]</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0" i="0" baseline="0" dirty="0" smtClean="0"/>
              <a:t>You can also then take the VHD files and host them with another Windows hosting provider that supports Hyper-V.</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The end result is that you have a lot of flexibility, a lot of portability, and you can avoid being locked in to one specific model – should your application or business needs change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endParaRPr lang="en-US" sz="1100" b="0" i="1" baseline="0" dirty="0" smtClean="0"/>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a:t>
            </a:r>
            <a:r>
              <a:rPr lang="en-US" sz="1100" b="1" baseline="0" dirty="0" smtClean="0"/>
              <a:t> Points:</a:t>
            </a:r>
            <a:endParaRPr lang="en-US" sz="1100" dirty="0" smtClean="0"/>
          </a:p>
          <a:p>
            <a:pPr marL="171450" indent="-171450">
              <a:buFont typeface="Arial" pitchFamily="34" charset="0"/>
              <a:buChar char="•"/>
            </a:pPr>
            <a:r>
              <a:rPr lang="en-US" sz="1100" dirty="0" smtClean="0"/>
              <a:t>The second thing that I want to help you understand…</a:t>
            </a:r>
          </a:p>
          <a:p>
            <a:pPr marL="171450" indent="-171450">
              <a:buFont typeface="Arial" pitchFamily="34" charset="0"/>
              <a:buChar char="•"/>
            </a:pPr>
            <a:r>
              <a:rPr lang="en-US" sz="1100" baseline="0" dirty="0" smtClean="0"/>
              <a:t>neat thing that we’re doing with Windows Azure now is making it possible for you to mount durable drives to your virtual machine.  </a:t>
            </a:r>
          </a:p>
          <a:p>
            <a:pPr marL="171450" indent="-171450">
              <a:buFont typeface="Arial" pitchFamily="34" charset="0"/>
              <a:buChar char="•"/>
            </a:pPr>
            <a:r>
              <a:rPr lang="en-US" sz="1100" baseline="0" dirty="0" smtClean="0"/>
              <a:t>We’re trying to do it in way that it is very reliable, consistent, and delivers a high performance.</a:t>
            </a:r>
          </a:p>
          <a:p>
            <a:pPr marL="171450" indent="-171450">
              <a:buFont typeface="Arial" pitchFamily="34" charset="0"/>
              <a:buChar char="•"/>
            </a:pPr>
            <a:r>
              <a:rPr lang="en-US" sz="1100" baseline="0" dirty="0" smtClean="0"/>
              <a:t>One of the things that’s different about how we enabled it is that when you mount a drive either in the portal or in the command line we are backing the disk with the Windows Azure Storage system that we’re running in the cloud today</a:t>
            </a:r>
          </a:p>
          <a:p>
            <a:pPr marL="171450" indent="-171450">
              <a:buFont typeface="Arial" pitchFamily="34" charset="0"/>
              <a:buChar char="•"/>
            </a:pPr>
            <a:r>
              <a:rPr lang="en-US" sz="1100" baseline="0" dirty="0" smtClean="0"/>
              <a:t>There are a couple nice characteristics about the storage system.</a:t>
            </a:r>
          </a:p>
          <a:p>
            <a:pPr marL="171450" lvl="0" indent="-171450">
              <a:buFont typeface="Arial" pitchFamily="34" charset="0"/>
              <a:buChar char="•"/>
            </a:pPr>
            <a:r>
              <a:rPr lang="en-US" sz="1100" b="1" baseline="0" dirty="0" smtClean="0"/>
              <a:t>Replication </a:t>
            </a:r>
          </a:p>
          <a:p>
            <a:pPr marL="384431" lvl="1" indent="-171450">
              <a:buFont typeface="Arial" pitchFamily="34" charset="0"/>
              <a:buChar char="•"/>
            </a:pPr>
            <a:r>
              <a:rPr lang="en-US" sz="1100" baseline="0" dirty="0" smtClean="0"/>
              <a:t>One is that we triple replicate the content within the data center. </a:t>
            </a:r>
          </a:p>
          <a:p>
            <a:pPr marL="384431" lvl="1" indent="-171450">
              <a:buFont typeface="Arial" pitchFamily="34" charset="0"/>
              <a:buChar char="•"/>
            </a:pPr>
            <a:r>
              <a:rPr lang="en-US" sz="1100" baseline="0" dirty="0" smtClean="0"/>
              <a:t>If a disk ever goes bad that you data is on then we have two other copies of the data that we can work with and we do not have any interruption of service</a:t>
            </a:r>
          </a:p>
          <a:p>
            <a:pPr marL="384431" lvl="1" indent="-171450">
              <a:buFont typeface="Arial" pitchFamily="34" charset="0"/>
              <a:buChar char="•"/>
            </a:pPr>
            <a:r>
              <a:rPr lang="en-US" sz="1100" baseline="0" dirty="0" smtClean="0"/>
              <a:t>We can then spin up a new replica once we detect a disk is bad</a:t>
            </a:r>
          </a:p>
          <a:p>
            <a:pPr marL="384431" lvl="1" indent="-171450">
              <a:buFont typeface="Arial" pitchFamily="34" charset="0"/>
              <a:buChar char="•"/>
            </a:pPr>
            <a:r>
              <a:rPr lang="en-US" sz="1100" baseline="0" dirty="0" smtClean="0"/>
              <a:t>From your VMs perspective you never know that an issue actually occurred</a:t>
            </a:r>
          </a:p>
          <a:p>
            <a:pPr marL="384431" lvl="1" indent="-171450">
              <a:buFont typeface="Arial" pitchFamily="34" charset="0"/>
              <a:buChar char="•"/>
            </a:pPr>
            <a:r>
              <a:rPr lang="en-US" b="1" i="1" dirty="0" smtClean="0"/>
              <a:t>[Transit to next slide]</a:t>
            </a:r>
          </a:p>
          <a:p>
            <a:pPr marL="384431" lvl="1" indent="-171450">
              <a:buFont typeface="Arial" pitchFamily="34" charset="0"/>
              <a:buChar char="•"/>
            </a:pPr>
            <a:r>
              <a:rPr lang="en-US" sz="1100" baseline="0" dirty="0" smtClean="0"/>
              <a:t>So you get much more reliability and an always on experience even when hardware fails</a:t>
            </a:r>
          </a:p>
          <a:p>
            <a:endParaRPr lang="en-US" sz="1100" baseline="0" dirty="0" smtClean="0"/>
          </a:p>
          <a:p>
            <a:endParaRPr lang="en-US" sz="1100" baseline="0" dirty="0" smtClean="0"/>
          </a:p>
          <a:p>
            <a:pPr marL="171450" indent="-171450">
              <a:buFont typeface="Arial" pitchFamily="34" charset="0"/>
              <a:buChar char="•"/>
            </a:pPr>
            <a:r>
              <a:rPr lang="en-US" sz="1100" dirty="0" smtClean="0"/>
              <a:t>One of the things that we provide which is a little</a:t>
            </a:r>
            <a:r>
              <a:rPr lang="en-US" sz="1100" baseline="0" dirty="0" smtClean="0"/>
              <a:t> different with Windows Azure is a really powerful storage architecture</a:t>
            </a:r>
          </a:p>
          <a:p>
            <a:pPr marL="171450" indent="-171450">
              <a:buFont typeface="Arial" pitchFamily="34" charset="0"/>
              <a:buChar char="•"/>
            </a:pPr>
            <a:r>
              <a:rPr lang="en-US" sz="1100" baseline="0" dirty="0" smtClean="0"/>
              <a:t>When we booted up our Virtual Machine and you saw all of the disks attached to it, the disks were not actually disks.  They were virtual disks on top of our Windows Azure Storage system.  </a:t>
            </a:r>
          </a:p>
          <a:p>
            <a:pPr marL="171450" indent="-171450">
              <a:buFont typeface="Arial" pitchFamily="34" charset="0"/>
              <a:buChar char="•"/>
            </a:pPr>
            <a:r>
              <a:rPr lang="en-US" sz="1100" baseline="0" dirty="0" smtClean="0"/>
              <a:t>We have redundancy built in for you.  </a:t>
            </a:r>
          </a:p>
          <a:p>
            <a:pPr marL="171450" indent="-171450">
              <a:buFont typeface="Arial" pitchFamily="34" charset="0"/>
              <a:buChar char="•"/>
            </a:pPr>
            <a:r>
              <a:rPr lang="en-US" sz="1100" baseline="0" dirty="0" smtClean="0"/>
              <a:t>We can also load balance our reads and writes to the drives, so we can provide more predictable performance.  </a:t>
            </a:r>
          </a:p>
          <a:p>
            <a:pPr marL="171450" indent="-171450">
              <a:buFont typeface="Arial" pitchFamily="34" charset="0"/>
              <a:buChar char="•"/>
            </a:pPr>
            <a:r>
              <a:rPr lang="en-US" sz="1100" baseline="0" dirty="0" smtClean="0"/>
              <a:t>On top of these physical drives that we use for blob storage we also have a set of SSD cache of drives.  The benefit is that you are reading and writing through an SSD drive and then back to the physical disk.  </a:t>
            </a:r>
          </a:p>
          <a:p>
            <a:pPr marL="0" indent="0">
              <a:buFont typeface="Arial" pitchFamily="34" charset="0"/>
              <a:buNone/>
            </a:pPr>
            <a:endParaRPr lang="en-US" sz="1100" baseline="0" dirty="0" smtClean="0"/>
          </a:p>
          <a:p>
            <a:endParaRPr lang="en-US" sz="11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2</a:t>
            </a:fld>
            <a:endParaRPr lang="en-US" dirty="0"/>
          </a:p>
        </p:txBody>
      </p:sp>
    </p:spTree>
    <p:extLst>
      <p:ext uri="{BB962C8B-B14F-4D97-AF65-F5344CB8AC3E}">
        <p14:creationId xmlns:p14="http://schemas.microsoft.com/office/powerpoint/2010/main" val="2177742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This is designed to give you very reliable performance and hopefully it ensures that it is always</a:t>
            </a:r>
            <a:r>
              <a:rPr lang="en-US" sz="1100" baseline="0" dirty="0" smtClean="0"/>
              <a:t> on</a:t>
            </a:r>
          </a:p>
          <a:p>
            <a:pPr marL="171450" indent="-171450">
              <a:buFont typeface="Arial" pitchFamily="34" charset="0"/>
              <a:buChar char="•"/>
            </a:pPr>
            <a:endParaRPr lang="en-US" sz="1100" dirty="0" smtClean="0"/>
          </a:p>
          <a:p>
            <a:endParaRPr lang="en-US" sz="1100" dirty="0" smtClean="0"/>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The third aspect</a:t>
            </a:r>
            <a:r>
              <a:rPr lang="en-US" sz="1100" baseline="0" dirty="0" smtClean="0"/>
              <a:t> of Windows Azure Virtual Machines that is important to understand is ….</a:t>
            </a:r>
            <a:endParaRPr lang="en-US" sz="1100" dirty="0" smtClean="0"/>
          </a:p>
          <a:p>
            <a:pPr marL="171450" indent="-171450">
              <a:buFont typeface="Arial" pitchFamily="34" charset="0"/>
              <a:buChar char="•"/>
            </a:pPr>
            <a:r>
              <a:rPr lang="en-US" sz="1100" dirty="0" smtClean="0"/>
              <a:t>Another thing that is nice</a:t>
            </a:r>
            <a:r>
              <a:rPr lang="en-US" sz="1100" baseline="0" dirty="0" smtClean="0"/>
              <a:t> about the Windows Azure Storage solution is that we have support for </a:t>
            </a:r>
            <a:r>
              <a:rPr lang="en-US" sz="1100" dirty="0" smtClean="0"/>
              <a:t>Continuous storage geo-replication</a:t>
            </a:r>
          </a:p>
          <a:p>
            <a:pPr marL="171450" indent="-171450">
              <a:buFont typeface="Arial" pitchFamily="34" charset="0"/>
              <a:buChar char="•"/>
            </a:pPr>
            <a:r>
              <a:rPr lang="en-US" sz="1100" dirty="0" smtClean="0"/>
              <a:t>What this means is that whenever you save something in the storage system, in the background we can automatically replicate the</a:t>
            </a:r>
            <a:r>
              <a:rPr lang="en-US" sz="1100" baseline="0" dirty="0" smtClean="0"/>
              <a:t> data to </a:t>
            </a:r>
            <a:r>
              <a:rPr lang="en-US" sz="1100" dirty="0" smtClean="0"/>
              <a:t>another</a:t>
            </a:r>
            <a:r>
              <a:rPr lang="en-US" sz="1100" baseline="0" dirty="0" smtClean="0"/>
              <a:t> datacenter</a:t>
            </a:r>
          </a:p>
          <a:p>
            <a:pPr marL="171450" indent="-171450">
              <a:buFont typeface="Arial" pitchFamily="34" charset="0"/>
              <a:buChar char="•"/>
            </a:pPr>
            <a:r>
              <a:rPr lang="en-US" sz="1100" baseline="0" dirty="0" smtClean="0"/>
              <a:t>We guarantee that these data centers are several hundred miles (500) apart so that in the case of a natural disaster or a complete data center failure you can be ensured that a copy of your data exists somewhere else.  </a:t>
            </a:r>
          </a:p>
          <a:p>
            <a:pPr marL="171450" indent="-171450">
              <a:buFont typeface="Arial" pitchFamily="34" charset="0"/>
              <a:buChar char="•"/>
            </a:pPr>
            <a:r>
              <a:rPr lang="en-US" sz="1100" baseline="0" dirty="0" smtClean="0"/>
              <a:t>You don’t have to set anything up to enable it. It’s automatically enabled by default.</a:t>
            </a:r>
          </a:p>
          <a:p>
            <a:pPr marL="171450" indent="-171450">
              <a:buFont typeface="Arial" pitchFamily="34" charset="0"/>
              <a:buChar char="•"/>
            </a:pPr>
            <a:r>
              <a:rPr lang="en-US" sz="1100" baseline="0" dirty="0" smtClean="0"/>
              <a:t>You can turn it off if there are policy reasons why you wouldn’t want it enabled.  </a:t>
            </a:r>
          </a:p>
          <a:p>
            <a:pPr marL="171450" indent="-171450">
              <a:buFont typeface="Arial" pitchFamily="34" charset="0"/>
              <a:buChar char="•"/>
            </a:pPr>
            <a:r>
              <a:rPr lang="en-US" sz="1100" baseline="0" dirty="0" smtClean="0"/>
              <a:t>The end result is that you can deliver more robust solutions with even greater integrity</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Transition</a:t>
            </a:r>
          </a:p>
          <a:p>
            <a:pPr marL="384431" lvl="1" indent="-171450">
              <a:buFont typeface="Arial" pitchFamily="34" charset="0"/>
              <a:buChar char="•"/>
            </a:pPr>
            <a:r>
              <a:rPr lang="en-US" dirty="0" smtClean="0"/>
              <a:t>Virtual machines provide</a:t>
            </a:r>
            <a:r>
              <a:rPr lang="en-US" baseline="0" dirty="0" smtClean="0"/>
              <a:t> a very flexible compute model.   </a:t>
            </a:r>
          </a:p>
          <a:p>
            <a:pPr marL="384431" lvl="1" indent="-171450">
              <a:buFont typeface="Arial" pitchFamily="34" charset="0"/>
              <a:buChar char="•"/>
            </a:pPr>
            <a:r>
              <a:rPr lang="en-US" baseline="0" dirty="0" smtClean="0"/>
              <a:t>Another compute service available in Windows Azure is called Windows Azure Web Sites. </a:t>
            </a:r>
          </a:p>
          <a:p>
            <a:pPr marL="171450" lvl="0" indent="-171450">
              <a:buFont typeface="Arial" pitchFamily="34" charset="0"/>
              <a:buChar char="•"/>
            </a:pPr>
            <a:r>
              <a:rPr lang="en-US" baseline="0" dirty="0" smtClean="0"/>
              <a:t>Definition:</a:t>
            </a:r>
          </a:p>
          <a:p>
            <a:pPr marL="384431" lvl="1" indent="-171450">
              <a:buFont typeface="Arial" pitchFamily="34" charset="0"/>
              <a:buChar char="•"/>
            </a:pPr>
            <a:r>
              <a:rPr lang="en-US" baseline="0" dirty="0" smtClean="0"/>
              <a:t>Windows Azure Web Sites there is a managed service that you can use to run web sites and web APIs.  </a:t>
            </a:r>
          </a:p>
          <a:p>
            <a:pPr marL="384431" lvl="1" indent="-171450">
              <a:buFont typeface="Arial" pitchFamily="34" charset="0"/>
              <a:buChar char="•"/>
            </a:pPr>
            <a:r>
              <a:rPr lang="en-US" baseline="0" dirty="0" smtClean="0"/>
              <a:t>Enable you to quickly stand up web applications and web sites on the internet</a:t>
            </a:r>
          </a:p>
          <a:p>
            <a:pPr marL="384431" lvl="1" indent="-171450">
              <a:buFont typeface="Arial" pitchFamily="34" charset="0"/>
              <a:buChar char="•"/>
            </a:pPr>
            <a:r>
              <a:rPr lang="en-US" baseline="0" dirty="0" smtClean="0"/>
              <a:t>Auto-managed environment</a:t>
            </a:r>
          </a:p>
          <a:p>
            <a:pPr marL="384431" lvl="1" indent="-171450">
              <a:buFont typeface="Arial" pitchFamily="34" charset="0"/>
              <a:buChar char="•"/>
            </a:pPr>
            <a:r>
              <a:rPr lang="en-US" baseline="0" dirty="0" smtClean="0"/>
              <a:t>Just say that you want a web, here’s the DNS, copy the content, and we do the rest </a:t>
            </a:r>
          </a:p>
          <a:p>
            <a:pPr marL="171450" indent="-171450">
              <a:buFont typeface="Arial" pitchFamily="34" charset="0"/>
              <a:buChar char="•"/>
            </a:pPr>
            <a:r>
              <a:rPr lang="en-US" baseline="0" dirty="0" smtClean="0"/>
              <a:t>You don’t have to worry or think about VMs, servers, or infrastructure.   </a:t>
            </a:r>
          </a:p>
          <a:p>
            <a:pPr marL="171450" indent="-171450">
              <a:buFont typeface="Arial" pitchFamily="34" charset="0"/>
              <a:buChar char="•"/>
            </a:pPr>
            <a:r>
              <a:rPr lang="en-US" baseline="0" dirty="0" smtClean="0"/>
              <a:t>You can simply focus on building and deploying HTTP based applications.</a:t>
            </a:r>
          </a:p>
          <a:p>
            <a:pPr marL="171450" indent="-171450">
              <a:buFont typeface="Arial" pitchFamily="34" charset="0"/>
              <a:buChar char="•"/>
            </a:pPr>
            <a:r>
              <a:rPr lang="en-US" baseline="0" dirty="0" smtClean="0"/>
              <a:t>Enables you to build web sites using ASP.NET, Node.js, PHP, and now with an update a few weeks ago – Python</a:t>
            </a:r>
          </a:p>
          <a:p>
            <a:pPr marL="171450" indent="-171450">
              <a:buFont typeface="Arial" pitchFamily="34" charset="0"/>
              <a:buChar char="•"/>
            </a:pPr>
            <a:r>
              <a:rPr lang="en-US" baseline="0" dirty="0" smtClean="0"/>
              <a:t>Allows you to use any tool and any operating system to build these sites including Windows, OS X, and Linux.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Enables a very fast deployment model.  You can literally deploy in seconds.  </a:t>
            </a:r>
          </a:p>
          <a:p>
            <a:pPr marL="171450" indent="-171450">
              <a:buFont typeface="Arial" pitchFamily="34" charset="0"/>
              <a:buChar char="•"/>
            </a:pPr>
            <a:r>
              <a:rPr lang="en-US" baseline="0" dirty="0" smtClean="0"/>
              <a:t>You can easily deploy these sites using the tools and infrastructure you know. </a:t>
            </a:r>
          </a:p>
          <a:p>
            <a:pPr marL="171450" indent="-171450">
              <a:buFont typeface="Arial" pitchFamily="34" charset="0"/>
              <a:buChar char="•"/>
            </a:pPr>
            <a:r>
              <a:rPr lang="en-US" baseline="0" dirty="0" smtClean="0"/>
              <a:t>We support several flexible deployment options including FTP, GIT, and Team Foundation Services</a:t>
            </a:r>
          </a:p>
          <a:p>
            <a:pPr marL="171450" indent="-171450">
              <a:buFont typeface="Arial" pitchFamily="34" charset="0"/>
              <a:buChar char="•"/>
            </a:pPr>
            <a:r>
              <a:rPr lang="en-US" baseline="0" dirty="0" smtClean="0"/>
              <a:t>What is nice about this offering is that not only does it enable to very quickly get going, but it also allows you to start with a free offer in a shared environment.  </a:t>
            </a:r>
          </a:p>
          <a:p>
            <a:pPr marL="171450" indent="-171450">
              <a:buFont typeface="Arial" pitchFamily="34" charset="0"/>
              <a:buChar char="•"/>
            </a:pPr>
            <a:r>
              <a:rPr lang="en-US" baseline="0" dirty="0" smtClean="0"/>
              <a:t>Pricing starts at free.. Perpetually free and then you can scale up as you need more capability</a:t>
            </a:r>
          </a:p>
          <a:p>
            <a:pPr marL="171450" indent="-171450">
              <a:buFont typeface="Arial" pitchFamily="34" charset="0"/>
              <a:buChar char="•"/>
            </a:pPr>
            <a:r>
              <a:rPr lang="en-US" baseline="0" dirty="0" smtClean="0"/>
              <a:t>You can then scale up these sites using reserved instances for higher performance and isolation and scale out these sites as your web site becomes successful and you have increased load.  </a:t>
            </a:r>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I’m going to show you three different web</a:t>
            </a:r>
            <a:r>
              <a:rPr lang="en-US" baseline="0" dirty="0" smtClean="0"/>
              <a:t> sites to show you the broad spectrum of scenarios that we’re enabling.</a:t>
            </a:r>
          </a:p>
          <a:p>
            <a:pPr marL="171450" indent="-171450">
              <a:buFont typeface="Arial" pitchFamily="34" charset="0"/>
              <a:buChar char="•"/>
            </a:pPr>
            <a:r>
              <a:rPr lang="en-US" baseline="0" dirty="0" smtClean="0"/>
              <a:t>First demo – a web site from a gallery.</a:t>
            </a:r>
          </a:p>
          <a:p>
            <a:pPr marL="171450" marR="0" indent="-171450" algn="l" defTabSz="1218987"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Second demo – new asp.net web site.</a:t>
            </a:r>
          </a:p>
          <a:p>
            <a:pPr marL="171450" indent="-171450">
              <a:buFont typeface="Arial" pitchFamily="34" charset="0"/>
              <a:buChar char="•"/>
            </a:pPr>
            <a:r>
              <a:rPr lang="en-US" baseline="0" dirty="0" smtClean="0"/>
              <a:t>Third demo – a PHP / Node.js web site.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a:t>
            </a:r>
            <a:r>
              <a:rPr lang="en-US" sz="1100" b="1" baseline="0" dirty="0" smtClean="0"/>
              <a:t> Points:</a:t>
            </a:r>
          </a:p>
          <a:p>
            <a:pPr marL="171450" indent="-171450">
              <a:buFont typeface="Arial" pitchFamily="34" charset="0"/>
              <a:buChar char="•"/>
            </a:pPr>
            <a:r>
              <a:rPr lang="en-US" sz="1100" dirty="0" smtClean="0"/>
              <a:t>Just to recap </a:t>
            </a:r>
          </a:p>
          <a:p>
            <a:pPr marL="171450" indent="-171450">
              <a:buFont typeface="Arial" pitchFamily="34" charset="0"/>
              <a:buChar char="•"/>
            </a:pPr>
            <a:r>
              <a:rPr lang="en-US" sz="1100" dirty="0" smtClean="0"/>
              <a:t>When I’m running shared, multiple web sites from</a:t>
            </a:r>
            <a:r>
              <a:rPr lang="en-US" sz="1100" baseline="0" dirty="0" smtClean="0"/>
              <a:t> multiple customers are use the same virtual machine instances</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a:t>
            </a:r>
            <a:r>
              <a:rPr lang="en-US" sz="1100" b="1" baseline="0" dirty="0" smtClean="0"/>
              <a:t> Points:</a:t>
            </a:r>
          </a:p>
          <a:p>
            <a:pPr marL="171450" indent="-171450">
              <a:buFont typeface="Arial" pitchFamily="34" charset="0"/>
              <a:buChar char="•"/>
            </a:pPr>
            <a:r>
              <a:rPr lang="en-US" sz="1100" dirty="0" smtClean="0"/>
              <a:t>In shared mode the web sites can be scaled out to run on multiple shared</a:t>
            </a:r>
            <a:r>
              <a:rPr lang="en-US" sz="1100" baseline="0" dirty="0" smtClean="0"/>
              <a:t> instances,</a:t>
            </a:r>
          </a:p>
          <a:p>
            <a:pPr marL="171450" indent="-171450">
              <a:buFont typeface="Arial" pitchFamily="34" charset="0"/>
              <a:buChar char="•"/>
            </a:pPr>
            <a:r>
              <a:rPr lang="en-US" sz="1100" baseline="0" dirty="0" smtClean="0"/>
              <a:t>In this case Windows Azure provides load balancing of incoming requests resulting in better response time and performance for your application and higher availability</a:t>
            </a:r>
          </a:p>
          <a:p>
            <a:pPr marL="0" indent="0">
              <a:buFont typeface="Arial" pitchFamily="34" charset="0"/>
              <a:buNone/>
            </a:pPr>
            <a:endParaRPr lang="en-US" sz="1100" dirty="0" smtClean="0"/>
          </a:p>
          <a:p>
            <a:pPr marL="171450" indent="-171450">
              <a:buFont typeface="Arial" pitchFamily="34" charset="0"/>
              <a:buChar char="•"/>
            </a:pPr>
            <a:endParaRPr lang="en-US" sz="1100" dirty="0" smtClean="0"/>
          </a:p>
          <a:p>
            <a:endParaRPr lang="en-US" sz="1100" dirty="0" smtClean="0"/>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smtClean="0"/>
          </a:p>
          <a:p>
            <a:r>
              <a:rPr lang="en-US" sz="1100" b="1" dirty="0" smtClean="0"/>
              <a:t>Speaking</a:t>
            </a:r>
            <a:r>
              <a:rPr lang="en-US" sz="1100" b="1" baseline="0" dirty="0" smtClean="0"/>
              <a:t> Points:</a:t>
            </a:r>
          </a:p>
          <a:p>
            <a:pPr marL="171450" indent="-171450">
              <a:buFont typeface="Arial" pitchFamily="34" charset="0"/>
              <a:buChar char="•"/>
            </a:pPr>
            <a:r>
              <a:rPr lang="en-US" sz="1100" dirty="0" smtClean="0"/>
              <a:t>If we really need to scale our application or we want to isolate our application,</a:t>
            </a:r>
            <a:r>
              <a:rPr lang="en-US" sz="1100" baseline="0" dirty="0" smtClean="0"/>
              <a:t> perhaps to use more memory, we can switch our app to reserved mode</a:t>
            </a:r>
          </a:p>
          <a:p>
            <a:pPr marL="171450" indent="-171450">
              <a:buFont typeface="Arial" pitchFamily="34" charset="0"/>
              <a:buChar char="•"/>
            </a:pPr>
            <a:r>
              <a:rPr lang="en-US" sz="1100" baseline="0" dirty="0" smtClean="0"/>
              <a:t>In this case Windows Azure will use an instance out of the pool of available instances, deploy your site, and continue to serve up requests</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smtClean="0"/>
          </a:p>
          <a:p>
            <a:r>
              <a:rPr lang="en-US" sz="1100" b="1" dirty="0" smtClean="0"/>
              <a:t>Speaking</a:t>
            </a:r>
            <a:r>
              <a:rPr lang="en-US" sz="1100" b="1" baseline="0" dirty="0" smtClean="0"/>
              <a:t> Points:</a:t>
            </a:r>
          </a:p>
          <a:p>
            <a:pPr marL="171450" indent="-171450">
              <a:buFont typeface="Arial" pitchFamily="34" charset="0"/>
              <a:buChar char="•"/>
            </a:pPr>
            <a:r>
              <a:rPr lang="en-US" sz="1100" dirty="0" smtClean="0"/>
              <a:t>Just like with shared mode, we can also scale out with reserved mode, in which case the machine instances are registered with the load balancer for your web</a:t>
            </a:r>
            <a:r>
              <a:rPr lang="en-US" sz="1100" baseline="0" dirty="0" smtClean="0"/>
              <a:t> application.</a:t>
            </a:r>
          </a:p>
          <a:p>
            <a:pPr marL="171450" indent="-171450">
              <a:buFont typeface="Arial" pitchFamily="34" charset="0"/>
              <a:buChar char="•"/>
            </a:pPr>
            <a:r>
              <a:rPr lang="en-US" sz="1100" baseline="0" dirty="0" smtClean="0"/>
              <a:t>This can result in </a:t>
            </a:r>
            <a:r>
              <a:rPr lang="en-US" sz="1100" dirty="0" smtClean="0"/>
              <a:t>better response</a:t>
            </a:r>
            <a:r>
              <a:rPr lang="en-US" sz="1100" baseline="0" dirty="0" smtClean="0"/>
              <a:t> time, performance, and availability for your web application.</a:t>
            </a:r>
          </a:p>
          <a:p>
            <a:pPr marL="0" indent="0">
              <a:buFont typeface="Arial" pitchFamily="34" charset="0"/>
              <a:buNone/>
            </a:pPr>
            <a:endParaRPr lang="en-US" sz="1100" baseline="0" dirty="0" smtClean="0"/>
          </a:p>
          <a:p>
            <a:endParaRPr lang="en-US" sz="1100" dirty="0" smtClean="0"/>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smtClean="0"/>
          </a:p>
          <a:p>
            <a:r>
              <a:rPr lang="en-US" sz="1100" b="1" dirty="0" smtClean="0"/>
              <a:t>Speaking</a:t>
            </a:r>
            <a:r>
              <a:rPr lang="en-US" sz="1100" b="1" baseline="0" dirty="0" smtClean="0"/>
              <a:t> Points:</a:t>
            </a:r>
          </a:p>
          <a:p>
            <a:pPr marL="171450" indent="-171450">
              <a:buFont typeface="Arial" pitchFamily="34" charset="0"/>
              <a:buChar char="•"/>
            </a:pPr>
            <a:r>
              <a:rPr lang="en-US" sz="1100" dirty="0" smtClean="0"/>
              <a:t>What’s also cool is that you can have multiple sites in a reserved</a:t>
            </a:r>
            <a:r>
              <a:rPr lang="en-US" sz="1100" baseline="0" dirty="0" smtClean="0"/>
              <a:t> instance.  </a:t>
            </a:r>
          </a:p>
          <a:p>
            <a:pPr marL="171450" indent="-171450">
              <a:buFont typeface="Arial" pitchFamily="34" charset="0"/>
              <a:buChar char="•"/>
            </a:pPr>
            <a:r>
              <a:rPr lang="en-US" sz="1100" baseline="0" dirty="0" smtClean="0"/>
              <a:t>So if you have three or four sites as I had in the demo, they can all run in my reserved instance, so I can be more efficient with using the resources.  </a:t>
            </a:r>
          </a:p>
          <a:p>
            <a:pPr marL="171450" indent="-171450">
              <a:buFont typeface="Arial" pitchFamily="34" charset="0"/>
              <a:buChar char="•"/>
            </a:pPr>
            <a:r>
              <a:rPr lang="en-US" sz="1100" baseline="0" dirty="0" smtClean="0"/>
              <a:t>This is great if you want to run multiple sites for others or sites you want to run isolated</a:t>
            </a:r>
          </a:p>
          <a:p>
            <a:pPr marL="171450" indent="-171450">
              <a:buFont typeface="Arial" pitchFamily="34" charset="0"/>
              <a:buChar char="•"/>
            </a:pPr>
            <a:endParaRPr lang="en-US" sz="1100" dirty="0" smtClean="0"/>
          </a:p>
          <a:p>
            <a:endParaRPr lang="en-US" sz="1100" dirty="0" smtClean="0"/>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industry</a:t>
            </a:r>
            <a:r>
              <a:rPr lang="en-US" baseline="0" dirty="0" smtClean="0"/>
              <a:t> </a:t>
            </a:r>
            <a:r>
              <a:rPr lang="en-US" dirty="0" smtClean="0"/>
              <a:t>terms </a:t>
            </a:r>
            <a:r>
              <a:rPr lang="en-US" baseline="0" dirty="0" smtClean="0"/>
              <a:t>for cloud services</a:t>
            </a:r>
            <a:endParaRPr lang="en-US" dirty="0" smtClean="0"/>
          </a:p>
          <a:p>
            <a:pPr marL="0" indent="0">
              <a:buFont typeface="Arial" pitchFamily="34" charset="0"/>
              <a:buNone/>
            </a:pPr>
            <a:endParaRPr lang="en-US" b="1" dirty="0" smtClean="0"/>
          </a:p>
          <a:p>
            <a:r>
              <a:rPr lang="en-US" b="1" dirty="0" smtClean="0"/>
              <a:t>Speaker</a:t>
            </a:r>
            <a:r>
              <a:rPr lang="en-US" b="1" baseline="0" dirty="0" smtClean="0"/>
              <a:t> Notes:</a:t>
            </a:r>
            <a:endParaRPr lang="en-US" dirty="0" smtClean="0"/>
          </a:p>
          <a:p>
            <a:pPr marL="171450" indent="-171450">
              <a:buFont typeface="Arial" pitchFamily="34" charset="0"/>
              <a:buChar char="•"/>
            </a:pPr>
            <a:r>
              <a:rPr lang="en-US" b="0" dirty="0" smtClean="0"/>
              <a:t>There is a lot of talk in the industry about different</a:t>
            </a:r>
            <a:r>
              <a:rPr lang="en-US" b="0" baseline="0" dirty="0" smtClean="0"/>
              <a:t> terms like Platform as a Service, Infrastructure as a Service, and Software as a Service.</a:t>
            </a:r>
          </a:p>
          <a:p>
            <a:pPr marL="171450" indent="-171450">
              <a:buFont typeface="Arial" pitchFamily="34" charset="0"/>
              <a:buChar char="•"/>
            </a:pPr>
            <a:r>
              <a:rPr lang="en-US" b="0" baseline="0" dirty="0" smtClean="0"/>
              <a:t>Since PDC08 when we first announced the Windows Azure our focus has been on delivering a platform as a service offering where you can build applications.  Where the platform abstracts you from the complexities of building and running applications.  </a:t>
            </a:r>
          </a:p>
          <a:p>
            <a:pPr marL="171450" indent="-171450">
              <a:buFont typeface="Arial" pitchFamily="34" charset="0"/>
              <a:buChar char="•"/>
            </a:pPr>
            <a:r>
              <a:rPr lang="en-US" b="0" baseline="0" dirty="0" smtClean="0"/>
              <a:t>We fundamentally believe that the future path forward for development is by providing a platform.  In fact, as you’ll see in a few minutes, we believe that there are a number of new capabilities that should be delivered as services to the platform.</a:t>
            </a:r>
          </a:p>
          <a:p>
            <a:pPr marL="171450" indent="-171450">
              <a:buFont typeface="Arial" pitchFamily="34" charset="0"/>
              <a:buChar char="•"/>
            </a:pPr>
            <a:endParaRPr lang="en-US" b="0" baseline="0"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38792876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We’ve talked about Virtual Machines and we’ve talked about Web Sites, now</a:t>
            </a:r>
            <a:r>
              <a:rPr lang="en-US" baseline="0" dirty="0" smtClean="0"/>
              <a:t> let’s talk about Cloud Services</a:t>
            </a:r>
          </a:p>
          <a:p>
            <a:pPr marL="171450" indent="-171450">
              <a:buFont typeface="Arial" pitchFamily="34" charset="0"/>
              <a:buChar char="•"/>
            </a:pPr>
            <a:r>
              <a:rPr lang="en-US" baseline="0" dirty="0" smtClean="0"/>
              <a:t>Cloud Services is another model we support for building applications. </a:t>
            </a:r>
          </a:p>
          <a:p>
            <a:pPr marL="171450" indent="-171450">
              <a:buFont typeface="Arial" pitchFamily="34" charset="0"/>
              <a:buChar char="•"/>
            </a:pPr>
            <a:r>
              <a:rPr lang="en-US" baseline="0" dirty="0" smtClean="0"/>
              <a:t>Cloud Services enable a broader set of workloads then Windows Azure Web Sites, while providing more automated management then Windows Azure Virtual Machines.  </a:t>
            </a:r>
          </a:p>
          <a:p>
            <a:pPr marL="171450" indent="-171450">
              <a:buFont typeface="Arial" pitchFamily="34" charset="0"/>
              <a:buChar char="•"/>
            </a:pPr>
            <a:r>
              <a:rPr lang="en-US" baseline="0" dirty="0" smtClean="0"/>
              <a:t>Enables you to build what we sometimes refer to as infinitely scalable applications.  They can support 1 to hundreds or thousands of course</a:t>
            </a:r>
          </a:p>
          <a:p>
            <a:pPr marL="171450" indent="-171450">
              <a:buFont typeface="Arial" pitchFamily="34" charset="0"/>
              <a:buChar char="•"/>
            </a:pPr>
            <a:r>
              <a:rPr lang="en-US" baseline="0" dirty="0" smtClean="0"/>
              <a:t>Support not only web based deployments, but also multi-tier architectures where you might have a combination of front ends, middle tiers, as well as virtual machines running as part of your solution.</a:t>
            </a:r>
          </a:p>
          <a:p>
            <a:pPr marL="171450" indent="-171450">
              <a:buFont typeface="Arial" pitchFamily="34" charset="0"/>
              <a:buChar char="•"/>
            </a:pPr>
            <a:r>
              <a:rPr lang="en-US" baseline="0" dirty="0" smtClean="0"/>
              <a:t>Supports automated application management, so it is really easy to deploy, scale out, isolate, and recover from any type of hardware failure.  As well as support for automated updates.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r>
              <a:rPr lang="en-US" dirty="0" smtClean="0"/>
              <a:t>Possible demos:</a:t>
            </a:r>
            <a:endParaRPr lang="en-US" dirty="0"/>
          </a:p>
          <a:p>
            <a:pPr marL="342900" indent="-342900">
              <a:buAutoNum type="arabicParenR"/>
            </a:pPr>
            <a:r>
              <a:rPr lang="en-US" baseline="0" dirty="0" smtClean="0"/>
              <a:t>Continue with previously built ASP.NET web site and convert it to a Cloud Service.</a:t>
            </a:r>
          </a:p>
          <a:p>
            <a:pPr marL="342900" indent="-342900">
              <a:buAutoNum type="arabicParenR"/>
            </a:pPr>
            <a:r>
              <a:rPr lang="en-US" baseline="0" dirty="0" smtClean="0"/>
              <a:t>Create a new Cloud Service with a Web Role and a Worker Role with Service Bus Queue. Use Server Explorer to generate test messages to be handled by the Worker Role (set break point in Worker Role to observe the message).</a:t>
            </a:r>
          </a:p>
          <a:p>
            <a:pPr marL="0" inden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Transition:</a:t>
            </a:r>
          </a:p>
          <a:p>
            <a:pPr marL="171450" indent="-171450">
              <a:buFont typeface="Arial" pitchFamily="34" charset="0"/>
              <a:buChar char="•"/>
            </a:pPr>
            <a:r>
              <a:rPr lang="en-US" dirty="0" smtClean="0"/>
              <a:t>Let’s spend</a:t>
            </a:r>
            <a:r>
              <a:rPr lang="en-US" baseline="0" dirty="0" smtClean="0"/>
              <a:t> a few minutes talking about what happens when we deploy a cloud service in Windows Azure.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1" i="0" u="none" strike="noStrike" kern="1200" cap="none" spc="0" normalizeH="0" baseline="0" noProof="0" dirty="0" smtClean="0">
                <a:ln>
                  <a:noFill/>
                </a:ln>
                <a:solidFill>
                  <a:prstClr val="black"/>
                </a:solidFill>
                <a:effectLst/>
                <a:uLnTx/>
                <a:uFillTx/>
                <a:latin typeface="Segoe UI" pitchFamily="34" charset="0"/>
              </a:rPr>
              <a:t>Transition:</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So we’ve seen three ways to run your code in Windows Azure - Virtual machines, Web Sites, and Cloud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Now let’s look at the fourth compute service called Windows Azure Mobile Services.</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1" i="0" u="none" strike="noStrike" kern="1200" cap="none" spc="0" normalizeH="0" baseline="0" noProof="0" dirty="0" smtClean="0">
                <a:ln>
                  <a:noFill/>
                </a:ln>
                <a:solidFill>
                  <a:prstClr val="black"/>
                </a:solidFill>
                <a:effectLst/>
                <a:uLnTx/>
                <a:uFillTx/>
                <a:latin typeface="Segoe UI" pitchFamily="34" charset="0"/>
              </a:rPr>
              <a:t>Definition</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Mobile Services is an exciting new service that we introduced about three months ago and we’ve rapidly been updating with new features and services.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I’m sure that many of you today are building device applications that need connectivity to services and data.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Mobile Services are designed specifically to make it really simply for you to build cloud back-ends that power mobile device applications by providing common functionality you need as configurable services.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1" i="0" u="none" strike="noStrike" kern="1200" cap="none" spc="0" normalizeH="0" baseline="0" noProof="0" dirty="0" smtClean="0">
                <a:ln>
                  <a:noFill/>
                </a:ln>
                <a:solidFill>
                  <a:prstClr val="black"/>
                </a:solidFill>
                <a:effectLst/>
                <a:uLnTx/>
                <a:uFillTx/>
                <a:latin typeface="Segoe UI" pitchFamily="34" charset="0"/>
              </a:rPr>
              <a:t>Features: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Mobile Services provides the ability to easily store and retrieve data, manage users with several different identify providers including Microsoft Account, Twitter, Facebook, and Google accounts, and the ability to send push notifications to devices.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Today Mobile Services has native SDKs for Windows 8 Store applications, Windows Phone apps, and </a:t>
            </a:r>
            <a:r>
              <a:rPr kumimoji="0" lang="en-US" sz="1600" b="0" i="0" u="none" strike="noStrike" kern="1200" cap="none" spc="0" normalizeH="0" baseline="0" noProof="0" dirty="0" err="1" smtClean="0">
                <a:ln>
                  <a:noFill/>
                </a:ln>
                <a:solidFill>
                  <a:prstClr val="black"/>
                </a:solidFill>
                <a:effectLst/>
                <a:uLnTx/>
                <a:uFillTx/>
                <a:latin typeface="Segoe UI" pitchFamily="34" charset="0"/>
              </a:rPr>
              <a:t>iOS</a:t>
            </a:r>
            <a:r>
              <a:rPr kumimoji="0" lang="en-US" sz="1600" b="0" i="0" u="none" strike="noStrike" kern="1200" cap="none" spc="0" normalizeH="0" baseline="0" noProof="0" dirty="0" smtClean="0">
                <a:ln>
                  <a:noFill/>
                </a:ln>
                <a:solidFill>
                  <a:prstClr val="black"/>
                </a:solidFill>
                <a:effectLst/>
                <a:uLnTx/>
                <a:uFillTx/>
                <a:latin typeface="Segoe UI" pitchFamily="34" charset="0"/>
              </a:rPr>
              <a:t>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We’re also adding Android and HTML5 support in the near future.</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endParaRPr kumimoji="0" lang="en-US" sz="1600" b="0" i="0" u="none" strike="noStrike" kern="1200" cap="none" spc="0" normalizeH="0" baseline="0" noProof="0" dirty="0" smtClean="0">
              <a:ln>
                <a:noFill/>
              </a:ln>
              <a:solidFill>
                <a:prstClr val="black"/>
              </a:solidFill>
              <a:effectLst/>
              <a:uLnTx/>
              <a:uFillTx/>
              <a:latin typeface="Segoe UI" pitchFamily="34" charset="0"/>
            </a:endParaRPr>
          </a:p>
          <a:p>
            <a:pPr marL="0" indent="0">
              <a:buFont typeface="Arial" panose="020B0604020202020204" pitchFamily="34" charset="0"/>
              <a:buNone/>
            </a:pP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40265745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dirty="0" smtClean="0"/>
              <a:t>Demo:</a:t>
            </a:r>
            <a:r>
              <a:rPr lang="en-US" baseline="0" dirty="0" smtClean="0"/>
              <a:t> Create a new Mobile Service in the portal and use the </a:t>
            </a:r>
            <a:r>
              <a:rPr lang="en-US" dirty="0" smtClean="0"/>
              <a:t>quick-start </a:t>
            </a:r>
            <a:r>
              <a:rPr lang="en-US" dirty="0" err="1" smtClean="0"/>
              <a:t>todo</a:t>
            </a:r>
            <a:r>
              <a:rPr lang="en-US" dirty="0" smtClean="0"/>
              <a:t> application available in </a:t>
            </a:r>
            <a:r>
              <a:rPr lang="en-US" smtClean="0"/>
              <a:t>the portal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In addition to the compute services for running your deploying</a:t>
            </a:r>
            <a:r>
              <a:rPr lang="en-US" sz="1100" baseline="0" dirty="0" smtClean="0"/>
              <a:t> and running your code, Windows Azure also provides a number of application building blocks.  </a:t>
            </a:r>
            <a:endParaRPr lang="en-US" sz="1100" dirty="0" smtClean="0"/>
          </a:p>
          <a:p>
            <a:pPr marL="171450" indent="-171450">
              <a:buFont typeface="Arial" pitchFamily="34" charset="0"/>
              <a:buChar char="•"/>
            </a:pPr>
            <a:r>
              <a:rPr lang="en-US" sz="1100" baseline="0" dirty="0" smtClean="0"/>
              <a:t>These are managed services that we run that provide a lot of value so you can avoid standing up the infrastructure for common capabilities</a:t>
            </a:r>
          </a:p>
          <a:p>
            <a:pPr marL="171450" indent="-171450">
              <a:buFont typeface="Arial" pitchFamily="34" charset="0"/>
              <a:buChar char="•"/>
            </a:pPr>
            <a:r>
              <a:rPr lang="en-US" sz="1100" baseline="0" dirty="0" smtClean="0"/>
              <a:t>You always can stand up VMs and put anything you want in it</a:t>
            </a:r>
          </a:p>
          <a:p>
            <a:pPr marL="171450" indent="-171450">
              <a:buFont typeface="Arial" pitchFamily="34" charset="0"/>
              <a:buChar char="•"/>
            </a:pPr>
            <a:r>
              <a:rPr lang="en-US" sz="1100" baseline="0" dirty="0" smtClean="0"/>
              <a:t>But in a lot of cases you will find that we have built in services that we deliver or that are delivered by our partners</a:t>
            </a:r>
          </a:p>
          <a:p>
            <a:pPr marL="171450" indent="-171450">
              <a:buFont typeface="Arial" pitchFamily="34" charset="0"/>
              <a:buChar char="•"/>
            </a:pPr>
            <a:r>
              <a:rPr lang="en-US" sz="1100" baseline="0" dirty="0" smtClean="0"/>
              <a:t>What’s cool is that you can use any of these services with a VM, with a Web Site, or with a Cloud Service – so you have flexibility in how you will consume them.</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319401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27017560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itchFamily="34" charset="0"/>
              <a:buChar char="•"/>
            </a:pPr>
            <a:r>
              <a:rPr lang="en-US" dirty="0" smtClean="0"/>
              <a:t>All of these services</a:t>
            </a:r>
            <a:r>
              <a:rPr lang="en-US" baseline="0" dirty="0" smtClean="0"/>
              <a:t> can also be used from multiple languages</a:t>
            </a:r>
            <a:endParaRPr lang="en-US" dirty="0" smtClean="0"/>
          </a:p>
          <a:p>
            <a:pPr marL="285750" indent="-285750">
              <a:buFont typeface="Arial" pitchFamily="34" charset="0"/>
              <a:buChar char="•"/>
            </a:pPr>
            <a:r>
              <a:rPr lang="en-US" dirty="0" smtClean="0"/>
              <a:t>We</a:t>
            </a:r>
            <a:r>
              <a:rPr lang="en-US" baseline="0" dirty="0" smtClean="0"/>
              <a:t> now have as part of our developer center on WindowsAzure.com support for multiple different languages including .NET, Node, Java, and PHP.</a:t>
            </a:r>
          </a:p>
          <a:p>
            <a:pPr marL="285750" indent="-285750">
              <a:buFont typeface="Arial" pitchFamily="34" charset="0"/>
              <a:buChar char="•"/>
            </a:pPr>
            <a:r>
              <a:rPr lang="en-US" baseline="0" dirty="0" smtClean="0"/>
              <a:t>One of the new languages that we’re now enabling is Python with a complete SDK and </a:t>
            </a:r>
            <a:r>
              <a:rPr lang="en-US" baseline="0" dirty="0" err="1" smtClean="0"/>
              <a:t>dev</a:t>
            </a:r>
            <a:r>
              <a:rPr lang="en-US" baseline="0" dirty="0" smtClean="0"/>
              <a:t> center. </a:t>
            </a:r>
          </a:p>
          <a:p>
            <a:pPr marL="285750" indent="-285750">
              <a:buFont typeface="Arial" pitchFamily="34" charset="0"/>
              <a:buChar char="•"/>
            </a:pPr>
            <a:r>
              <a:rPr lang="en-US" baseline="0" dirty="0" smtClean="0"/>
              <a:t>For each of these we provide libraries that you can consume that call into the REST APIs  that we expose for the building block services.  </a:t>
            </a:r>
          </a:p>
          <a:p>
            <a:pPr marL="285750" indent="-285750">
              <a:buFont typeface="Arial" pitchFamily="34" charset="0"/>
              <a:buChar char="•"/>
            </a:pPr>
            <a:r>
              <a:rPr lang="en-US" baseline="0" dirty="0" smtClean="0"/>
              <a:t>You can also call the REST APIs directly</a:t>
            </a:r>
          </a:p>
          <a:p>
            <a:pPr marL="0" indent="0">
              <a:buFont typeface="Arial" pitchFamily="34" charse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43</a:t>
            </a:fld>
            <a:endParaRPr lang="en-US" dirty="0"/>
          </a:p>
        </p:txBody>
      </p:sp>
    </p:spTree>
    <p:extLst>
      <p:ext uri="{BB962C8B-B14F-4D97-AF65-F5344CB8AC3E}">
        <p14:creationId xmlns:p14="http://schemas.microsoft.com/office/powerpoint/2010/main" val="7594813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baseline="0" dirty="0" smtClean="0"/>
              <a:t>All of the libraries are hosted on </a:t>
            </a:r>
            <a:r>
              <a:rPr lang="en-US" baseline="0" dirty="0" err="1" smtClean="0"/>
              <a:t>GitHub</a:t>
            </a:r>
            <a:r>
              <a:rPr lang="en-US" baseline="0" dirty="0" smtClean="0"/>
              <a:t> under an Apache 2 license</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So you can both see the source and contribute back to the source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44</a:t>
            </a:fld>
            <a:endParaRPr lang="en-US" dirty="0"/>
          </a:p>
        </p:txBody>
      </p:sp>
    </p:spTree>
    <p:extLst>
      <p:ext uri="{BB962C8B-B14F-4D97-AF65-F5344CB8AC3E}">
        <p14:creationId xmlns:p14="http://schemas.microsoft.com/office/powerpoint/2010/main" val="3955875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Let’s walk through</a:t>
            </a:r>
            <a:r>
              <a:rPr lang="en-US" baseline="0" dirty="0" smtClean="0"/>
              <a:t> some of the building block services that we’re providing and in particular highlight some of the new features of these services.  </a:t>
            </a:r>
          </a:p>
          <a:p>
            <a:pPr marL="171450" indent="-171450">
              <a:buFont typeface="Arial" pitchFamily="34" charset="0"/>
              <a:buChar char="•"/>
            </a:pPr>
            <a:r>
              <a:rPr lang="en-US" baseline="0" dirty="0" smtClean="0"/>
              <a:t>If you’ve been using Windows Azure you maybe familiar with some of these services.  However, there are several new features we’re enabling with all of them.  </a:t>
            </a:r>
          </a:p>
          <a:p>
            <a:pPr marL="171450" indent="-171450">
              <a:buFont typeface="Arial" pitchFamily="34" charset="0"/>
              <a:buChar char="•"/>
            </a:pPr>
            <a:r>
              <a:rPr lang="en-US" baseline="0" dirty="0" smtClean="0"/>
              <a:t>The first one I’m going to talk about is the SQL Database</a:t>
            </a:r>
          </a:p>
          <a:p>
            <a:pPr marL="171450" indent="-171450">
              <a:buFont typeface="Arial" pitchFamily="34" charset="0"/>
              <a:buChar char="•"/>
            </a:pPr>
            <a:r>
              <a:rPr lang="en-US" baseline="0" dirty="0" smtClean="0"/>
              <a:t>SQL Database is a service we’ve had for a while as part of Windows Azure</a:t>
            </a:r>
          </a:p>
          <a:p>
            <a:pPr marL="171450" indent="-171450">
              <a:buFont typeface="Arial" pitchFamily="34" charset="0"/>
              <a:buChar char="•"/>
            </a:pPr>
            <a:r>
              <a:rPr lang="en-US" baseline="0" dirty="0" smtClean="0"/>
              <a:t>It provides a relational SQL Server database engine in the cloud</a:t>
            </a:r>
            <a:endParaRPr lang="en-US" dirty="0" smtClean="0"/>
          </a:p>
          <a:p>
            <a:pPr marL="171450" indent="-171450">
              <a:buFont typeface="Arial" pitchFamily="34" charset="0"/>
              <a:buChar char="•"/>
            </a:pPr>
            <a:r>
              <a:rPr lang="en-US" dirty="0" smtClean="0"/>
              <a:t>We run the SQL engine for you, we do all of the</a:t>
            </a:r>
            <a:r>
              <a:rPr lang="en-US" baseline="0" dirty="0" smtClean="0"/>
              <a:t> clustering and availability work for you, so you don’t have to worry about standing up your own clustered environment. </a:t>
            </a:r>
            <a:endParaRPr lang="en-US" dirty="0" smtClean="0"/>
          </a:p>
          <a:p>
            <a:pPr marL="171450" indent="-171450">
              <a:buFont typeface="Arial" pitchFamily="34" charset="0"/>
              <a:buChar char="•"/>
            </a:pPr>
            <a:r>
              <a:rPr lang="en-US" dirty="0" smtClean="0"/>
              <a:t>It’s a fully managed service</a:t>
            </a:r>
          </a:p>
          <a:p>
            <a:pPr marL="171450" indent="-171450">
              <a:buFont typeface="Arial" pitchFamily="34" charset="0"/>
              <a:buChar char="•"/>
            </a:pPr>
            <a:r>
              <a:rPr lang="en-US" dirty="0" smtClean="0"/>
              <a:t>We</a:t>
            </a:r>
            <a:r>
              <a:rPr lang="en-US" baseline="0" dirty="0" smtClean="0"/>
              <a:t> also apply security patches and monitor the system</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r>
              <a:rPr lang="en-US" dirty="0" smtClean="0"/>
              <a:t>Provision a new</a:t>
            </a:r>
            <a:r>
              <a:rPr lang="en-US" baseline="0" dirty="0" smtClean="0"/>
              <a:t> SQL database</a:t>
            </a:r>
          </a:p>
          <a:p>
            <a:r>
              <a:rPr lang="en-US" altLang="zh-CN" dirty="0" smtClean="0"/>
              <a:t>[Optionally] connect to the server</a:t>
            </a:r>
            <a:r>
              <a:rPr lang="en-US" altLang="zh-CN" baseline="0" dirty="0" smtClean="0"/>
              <a:t> using tools such as SSMS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sz="1600" baseline="0" dirty="0" smtClean="0"/>
              <a:t>We have a great storage system.</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We talked about this earlier as part of virtual machines for mounting drives.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think of blob storage as a highly available, scalable, and secure file system in the cloud.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store any type of data you want in it.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optionally expose storage through some HTTP URLs and make it public or you can make it private.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Similar to databases, you can stand up a new storage account in a few minutes.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Continuous geo-replication is enabled by default for storage accounts.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sz="1600" baseline="0" dirty="0" smtClean="0"/>
              <a:t>We now have a new distributed cache feature in Windows Azure</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 is a low latency, in-memory cache that you can stand up as part of our application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It’s elastic so you can dynamically grow or shrink the cache at will, based on how your application is doing</a:t>
            </a:r>
          </a:p>
          <a:p>
            <a:pPr marL="498731" marR="0" lvl="1"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don’t have to modify any application code or redeploy your application to increase or decrease the cache size.  </a:t>
            </a:r>
          </a:p>
          <a:p>
            <a:pPr marL="498731" marR="0" lvl="1"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Instead just go into the portal say you want more roles and Windows Azure will automatically spin them up</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 also has high availability support.  </a:t>
            </a:r>
          </a:p>
          <a:p>
            <a:pPr marL="498731" marR="0" lvl="1"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So you can indicate when you cache something that you want to pin the data on at least two cache servers, so if there is a hardware failure you will not loose any data.</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The Distributed Cache can be used from any language.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 now supports the </a:t>
            </a:r>
            <a:r>
              <a:rPr lang="en-US" sz="1600" baseline="0" dirty="0" err="1" smtClean="0"/>
              <a:t>Memcach’D</a:t>
            </a:r>
            <a:r>
              <a:rPr lang="en-US" sz="1600" baseline="0" dirty="0" smtClean="0"/>
              <a:t> protocol, so if you have apps that use </a:t>
            </a:r>
            <a:r>
              <a:rPr lang="en-US" sz="1600" baseline="0" dirty="0" err="1" smtClean="0"/>
              <a:t>Memcached</a:t>
            </a:r>
            <a:r>
              <a:rPr lang="en-US" sz="1600" baseline="0" dirty="0" smtClean="0"/>
              <a:t> today you can simply point them to the new distributed cache and they will work with no code changes required. </a:t>
            </a:r>
          </a:p>
          <a:p>
            <a:pPr>
              <a:lnSpc>
                <a:spcPct val="100000"/>
              </a:lnSpc>
              <a:spcAft>
                <a:spcPts val="980"/>
              </a:spcAft>
              <a:tabLst>
                <a:tab pos="1791675" algn="l"/>
              </a:tabLst>
            </a:pPr>
            <a:endParaRPr lang="en-US" sz="1600" dirty="0">
              <a:solidFill>
                <a:schemeClr val="bg1">
                  <a:alpha val="99000"/>
                </a:schemeClr>
              </a:solidFill>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r>
              <a:rPr lang="en-US" dirty="0" smtClean="0"/>
              <a:t>Twitter Reader is a good demo for this: </a:t>
            </a:r>
          </a:p>
          <a:p>
            <a:r>
              <a:rPr lang="en-US" dirty="0" smtClean="0"/>
              <a:t>https://github.com/WindowsAzure-Samples/TwitterReader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sz="1600" baseline="0" dirty="0" smtClean="0"/>
              <a:t>So what happened?  Let’s walk through an example with 4 web roles.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Basically if I spin up my application and I have 4 web roles and I say use 300MB for each role</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…as soon as they startup in Windows Azure we will ring join the roles together.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This will create a uniform 1.2GB distributed cache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Then any of the roles that save the twitter data, regardless of whether the data is stored locally or on another role, any of the roles will be able to retrieve it in under a </a:t>
            </a:r>
            <a:r>
              <a:rPr lang="en-US" sz="1600" baseline="0" dirty="0" err="1" smtClean="0"/>
              <a:t>milisecond</a:t>
            </a:r>
            <a:endParaRPr lang="en-US" sz="1600" baseline="0" dirty="0" smtClean="0"/>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As you spin up more roles inside your application using the management portal as I showed earlier, Windows Azure will automatically keep adding more roles and caches and your cache can grow or shrink on demand.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50</a:t>
            </a:fld>
            <a:endParaRPr lang="en-US" dirty="0"/>
          </a:p>
        </p:txBody>
      </p:sp>
    </p:spTree>
    <p:extLst>
      <p:ext uri="{BB962C8B-B14F-4D97-AF65-F5344CB8AC3E}">
        <p14:creationId xmlns:p14="http://schemas.microsoft.com/office/powerpoint/2010/main" val="34892880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also go into your project and say you want a dedicated worker role that is just running the cache.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In this case you would not be using any your memory in an instance for the web server, making it all available to the cache.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Again you can choose the cache size you want, up to an extra large instance which would have 12GB of available memory in each role.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0" i="1" baseline="0" dirty="0" smtClean="0"/>
              <a:t>[transit to next slide]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51</a:t>
            </a:fld>
            <a:endParaRPr lang="en-US" dirty="0"/>
          </a:p>
        </p:txBody>
      </p:sp>
    </p:spTree>
    <p:extLst>
      <p:ext uri="{BB962C8B-B14F-4D97-AF65-F5344CB8AC3E}">
        <p14:creationId xmlns:p14="http://schemas.microsoft.com/office/powerpoint/2010/main" val="15420056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b="1" dirty="0" smtClean="0"/>
              <a:t>Transition:</a:t>
            </a:r>
          </a:p>
          <a:p>
            <a:r>
              <a:rPr lang="en-US" b="0" dirty="0" smtClean="0"/>
              <a:t>Continue</a:t>
            </a:r>
            <a:r>
              <a:rPr lang="en-US" b="0" baseline="0" dirty="0" smtClean="0"/>
              <a:t> last slide</a:t>
            </a:r>
          </a:p>
          <a:p>
            <a:endParaRPr lang="en-US" b="0" dirty="0" smtClean="0"/>
          </a:p>
          <a:p>
            <a:r>
              <a:rPr lang="en-US" b="1" dirty="0" smtClean="0"/>
              <a:t>Speaking</a:t>
            </a:r>
            <a:r>
              <a:rPr lang="en-US" b="1" baseline="0" dirty="0" smtClean="0"/>
              <a:t> Points:</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Again you can scale up or scale down as needed and we will automatically add and remove the cache for you.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1" baseline="0" dirty="0" smtClean="0"/>
              <a:t>High Availability</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If we ever know a machine is going down, for example, you say that you want to remove it from the application then we will actually spend a minute moving all of the data onto other nodes if there’s memory available before we actually take down the machine.</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So you don’t actually loose even in a shutdown situation.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1" baseline="0" dirty="0" smtClean="0"/>
              <a:t>Programming Languages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Again you can access this in any language including using the </a:t>
            </a:r>
            <a:r>
              <a:rPr lang="en-US" sz="900" baseline="0" dirty="0" err="1" smtClean="0"/>
              <a:t>Memcach’d</a:t>
            </a:r>
            <a:r>
              <a:rPr lang="en-US" sz="900" baseline="0" dirty="0" smtClean="0"/>
              <a:t> interface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52</a:t>
            </a:fld>
            <a:endParaRPr lang="en-US" dirty="0"/>
          </a:p>
        </p:txBody>
      </p:sp>
    </p:spTree>
    <p:extLst>
      <p:ext uri="{BB962C8B-B14F-4D97-AF65-F5344CB8AC3E}">
        <p14:creationId xmlns:p14="http://schemas.microsoft.com/office/powerpoint/2010/main" val="1738615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pPr marL="0" indent="0">
              <a:buFont typeface="Arial" pitchFamily="34" charset="0"/>
              <a:buNone/>
            </a:pPr>
            <a:endParaRPr lang="en-US" baseline="0" dirty="0" smtClean="0"/>
          </a:p>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29373679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itchFamily="34" charset="0"/>
              <a:buChar char="•"/>
            </a:pPr>
            <a:r>
              <a:rPr lang="en-US" dirty="0" smtClean="0"/>
              <a:t>You can integrate with anyone using Active Directory</a:t>
            </a:r>
          </a:p>
          <a:p>
            <a:pPr marL="285750" indent="-285750">
              <a:buFont typeface="Arial" pitchFamily="34" charset="0"/>
              <a:buChar char="•"/>
            </a:pPr>
            <a:r>
              <a:rPr lang="en-US" dirty="0" smtClean="0"/>
              <a:t>Once you integrate</a:t>
            </a:r>
            <a:r>
              <a:rPr lang="en-US" baseline="0" dirty="0" smtClean="0"/>
              <a:t> </a:t>
            </a:r>
          </a:p>
          <a:p>
            <a:pPr marL="285750" indent="-285750">
              <a:buFont typeface="Arial" pitchFamily="34" charset="0"/>
              <a:buChar char="•"/>
            </a:pPr>
            <a:r>
              <a:rPr lang="en-US" baseline="0" dirty="0" smtClean="0"/>
              <a:t>You can also take advantage of our new graph API</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We also have a bunch of new service bus capabilities</a:t>
            </a:r>
          </a:p>
          <a:p>
            <a:pPr marL="171450" indent="-171450">
              <a:buFont typeface="Arial" pitchFamily="34" charset="0"/>
              <a:buChar char="•"/>
            </a:pPr>
            <a:r>
              <a:rPr lang="en-US" dirty="0" smtClean="0"/>
              <a:t>The Service Bus is a managed</a:t>
            </a:r>
            <a:r>
              <a:rPr lang="en-US" baseline="0" dirty="0" smtClean="0"/>
              <a:t> service that provides secure messaging and relay capabilities.</a:t>
            </a:r>
          </a:p>
          <a:p>
            <a:pPr marL="171450" indent="-171450">
              <a:buFont typeface="Arial" pitchFamily="34" charset="0"/>
              <a:buChar char="•"/>
            </a:pPr>
            <a:r>
              <a:rPr lang="en-US" baseline="0" dirty="0" smtClean="0"/>
              <a:t>It’s great for integrating cloud based solutions with on-premise environments in a very secure way </a:t>
            </a:r>
          </a:p>
          <a:p>
            <a:pPr marL="171450" indent="-171450">
              <a:buFont typeface="Arial" pitchFamily="34" charset="0"/>
              <a:buChar char="•"/>
            </a:pPr>
            <a:r>
              <a:rPr lang="en-US" baseline="0" dirty="0" smtClean="0"/>
              <a:t>and it enables a very loosely coupled architecture</a:t>
            </a:r>
          </a:p>
          <a:p>
            <a:pPr marL="171450" indent="-171450">
              <a:buFont typeface="Arial" pitchFamily="34" charset="0"/>
              <a:buChar char="•"/>
            </a:pPr>
            <a:r>
              <a:rPr lang="en-US" baseline="0" dirty="0" smtClean="0"/>
              <a:t>With the new Windows Azure SDK and Tools for Visual Studio, you can now view information about the service bus directly from within Visual Studio. </a:t>
            </a:r>
            <a:endParaRPr lang="en-US" dirty="0" smtClean="0"/>
          </a:p>
          <a:p>
            <a:pPr marL="171450" indent="-171450">
              <a:buFont typeface="Arial" pitchFamily="34" charset="0"/>
              <a:buChar char="•"/>
            </a:pPr>
            <a:r>
              <a:rPr lang="en-US" dirty="0" smtClean="0"/>
              <a:t>We are also now introducing cross platform libraries</a:t>
            </a:r>
            <a:r>
              <a:rPr lang="en-US" baseline="0" dirty="0" smtClean="0"/>
              <a:t> so you can use service bus from any OS whether it’s a VM, web site, or Cloud Service and with any of the languages we support.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 Points:</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In addition to queues, the Service Bus also provides a relay capability that can be used to connect through networks and enable hybrid applications.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To see this in action, we’ll take a look at another simple scenario.</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In this case we have a SQL database in our on-premises environment (for our demo, my local laptop) and the data is exposed through a simple WCF service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By using the Service Bus relay, we can enable connectivity to our WCF service through Windows Azure</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On the front end, we have a mobile web application created with ASP.NET MVC running as a Cloud Service in Windows Azure. This app will connect to the WCF service through the relay and serve up the data to users.</a:t>
            </a:r>
          </a:p>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kumimoji="0" lang="en-US" sz="1600" b="0" i="0" u="none" strike="noStrike" kern="1200" cap="none" spc="0" normalizeH="0" baseline="0" noProof="0" dirty="0" smtClean="0">
              <a:ln>
                <a:noFill/>
              </a:ln>
              <a:solidFill>
                <a:prstClr val="black"/>
              </a:solidFill>
              <a:effectLst/>
              <a:uLnTx/>
              <a:uFillTx/>
              <a:latin typeface="Segoe UI"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17573400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r>
              <a:rPr lang="en-US" dirty="0" err="1" smtClean="0"/>
              <a:t>Northwind</a:t>
            </a:r>
            <a:r>
              <a:rPr lang="en-US" dirty="0" smtClean="0"/>
              <a:t> Mobile</a:t>
            </a:r>
            <a:r>
              <a:rPr lang="en-US" baseline="0" dirty="0" smtClean="0"/>
              <a:t> Service Bus is a good demo for this:</a:t>
            </a:r>
          </a:p>
          <a:p>
            <a:r>
              <a:rPr lang="en-US" dirty="0" smtClean="0"/>
              <a:t>https://github.com/WindowsAzure-Samples/NorthwindMobileServiceBus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In addition to the compute services for running your deploying</a:t>
            </a:r>
            <a:r>
              <a:rPr lang="en-US" sz="1100" baseline="0" dirty="0" smtClean="0"/>
              <a:t> and running your code, Windows Azure also provides a number of application building blocks.  </a:t>
            </a:r>
            <a:endParaRPr lang="en-US" sz="1100" dirty="0" smtClean="0"/>
          </a:p>
          <a:p>
            <a:pPr marL="171450" indent="-171450">
              <a:buFont typeface="Arial" pitchFamily="34" charset="0"/>
              <a:buChar char="•"/>
            </a:pPr>
            <a:r>
              <a:rPr lang="en-US" sz="1100" baseline="0" dirty="0" smtClean="0"/>
              <a:t>These are managed services that we run that provide a lot of value so you can avoid standing up the infrastructure for common capabilities</a:t>
            </a:r>
          </a:p>
          <a:p>
            <a:pPr marL="171450" indent="-171450">
              <a:buFont typeface="Arial" pitchFamily="34" charset="0"/>
              <a:buChar char="•"/>
            </a:pPr>
            <a:r>
              <a:rPr lang="en-US" sz="1100" baseline="0" dirty="0" smtClean="0"/>
              <a:t>You always can stand up VMs and put anything you want in it</a:t>
            </a:r>
          </a:p>
          <a:p>
            <a:pPr marL="171450" indent="-171450">
              <a:buFont typeface="Arial" pitchFamily="34" charset="0"/>
              <a:buChar char="•"/>
            </a:pPr>
            <a:r>
              <a:rPr lang="en-US" sz="1100" baseline="0" dirty="0" smtClean="0"/>
              <a:t>But in a lot of cases you will find that we have built in services that we deliver or that are delivered by our partners</a:t>
            </a:r>
          </a:p>
          <a:p>
            <a:pPr marL="171450" indent="-171450">
              <a:buFont typeface="Arial" pitchFamily="34" charset="0"/>
              <a:buChar char="•"/>
            </a:pPr>
            <a:r>
              <a:rPr lang="en-US" sz="1100" baseline="0" dirty="0" smtClean="0"/>
              <a:t>What’s cool is that you can use any of these services with a VM, with a Web Site, or with a Cloud Service – so you have flexibility in how you will consume them.</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834106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In addition to the building block services that we provided from Microsoft, at BUILD we also introduced the Windows Azure Store.  </a:t>
            </a:r>
          </a:p>
          <a:p>
            <a:pPr marL="171450" indent="-171450">
              <a:buFont typeface="Arial" pitchFamily="34" charset="0"/>
              <a:buChar char="•"/>
            </a:pPr>
            <a:r>
              <a:rPr lang="en-US" dirty="0" smtClean="0"/>
              <a:t>Focused on developer services – both for data, storage options, application monitoring, and more. </a:t>
            </a:r>
          </a:p>
          <a:p>
            <a:pPr marL="171450" indent="-171450">
              <a:buFont typeface="Arial" pitchFamily="34" charset="0"/>
              <a:buChar char="•"/>
            </a:pPr>
            <a:r>
              <a:rPr lang="en-US" dirty="0" smtClean="0"/>
              <a:t>Many of these services are recognizable startups such as </a:t>
            </a:r>
            <a:r>
              <a:rPr lang="en-US" dirty="0" err="1" smtClean="0"/>
              <a:t>NewRelic</a:t>
            </a:r>
            <a:r>
              <a:rPr lang="en-US" dirty="0" smtClean="0"/>
              <a:t> and </a:t>
            </a:r>
            <a:r>
              <a:rPr lang="en-US" dirty="0" err="1" smtClean="0"/>
              <a:t>SendGrid</a:t>
            </a:r>
            <a:endParaRPr lang="en-US" dirty="0" smtClean="0"/>
          </a:p>
          <a:p>
            <a:pPr marL="0" indent="0">
              <a:buFont typeface="Arial" pitchFamily="34" charset="0"/>
              <a:buNone/>
            </a:pPr>
            <a:endParaRPr lang="en-US" dirty="0" smtClean="0"/>
          </a:p>
          <a:p>
            <a:pPr>
              <a:spcAft>
                <a:spcPts val="980"/>
              </a:spcAft>
              <a:tabLst>
                <a:tab pos="1791675" algn="l"/>
              </a:tabLst>
            </a:pPr>
            <a:endParaRPr lang="en-US" dirty="0" smtClean="0">
              <a:solidFill>
                <a:schemeClr val="tx1">
                  <a:alpha val="99000"/>
                </a:schemeClr>
              </a:solidFill>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37979655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is commercially available in over 89 countries and territories.</a:t>
            </a:r>
            <a:r>
              <a:rPr lang="en-US" baseline="0" dirty="0" smtClean="0"/>
              <a:t>  </a:t>
            </a:r>
          </a:p>
          <a:p>
            <a:pPr marL="171450" indent="-171450">
              <a:buFont typeface="Arial" pitchFamily="34" charset="0"/>
              <a:buChar char="•"/>
            </a:pPr>
            <a:r>
              <a:rPr lang="en-US" baseline="0" dirty="0" smtClean="0"/>
              <a:t>Anyone within these countries can sign up for a free trial or a paid subscription to use Windows Azure services</a:t>
            </a:r>
          </a:p>
          <a:p>
            <a:pPr marL="171450" indent="-171450">
              <a:buFont typeface="Arial" pitchFamily="34" charset="0"/>
              <a:buChar char="•"/>
            </a:pPr>
            <a:r>
              <a:rPr lang="en-US" baseline="0" dirty="0" smtClean="0"/>
              <a:t>Of course you can build and deliver solutions to any of your customers worldwide.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29859327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Tree>
    <p:extLst>
      <p:ext uri="{BB962C8B-B14F-4D97-AF65-F5344CB8AC3E}">
        <p14:creationId xmlns:p14="http://schemas.microsoft.com/office/powerpoint/2010/main" val="15761766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All of the features I demoed today</a:t>
            </a:r>
            <a:r>
              <a:rPr lang="en-US" baseline="0" dirty="0" smtClean="0"/>
              <a:t> are available now either in released or preview form.  </a:t>
            </a:r>
          </a:p>
          <a:p>
            <a:pPr marL="171450" indent="-171450">
              <a:buFont typeface="Arial" pitchFamily="34" charset="0"/>
              <a:buChar char="•"/>
            </a:pPr>
            <a:r>
              <a:rPr lang="en-US" dirty="0" smtClean="0"/>
              <a:t>The services that had the preview tag next to them in the management portal are currently in preview</a:t>
            </a:r>
            <a:r>
              <a:rPr lang="en-US" baseline="0" dirty="0" smtClean="0"/>
              <a:t> mode, meaning that they are not yet final.</a:t>
            </a:r>
          </a:p>
          <a:p>
            <a:pPr marL="171450" indent="-171450">
              <a:buFont typeface="Arial" pitchFamily="34" charset="0"/>
              <a:buChar char="•"/>
            </a:pPr>
            <a:r>
              <a:rPr lang="en-US" baseline="0" dirty="0" smtClean="0"/>
              <a:t>These </a:t>
            </a:r>
            <a:r>
              <a:rPr lang="en-US" dirty="0" smtClean="0"/>
              <a:t>services will be coming out of preview next calendar year.  Working hard on getting them done as soon as possible.</a:t>
            </a:r>
          </a:p>
          <a:p>
            <a:pPr marL="171450" indent="-171450">
              <a:buFont typeface="Arial" pitchFamily="34" charset="0"/>
              <a:buChar char="•"/>
            </a:pPr>
            <a:r>
              <a:rPr lang="en-US" dirty="0" smtClean="0"/>
              <a:t>If you haven’t gotten started yet with Windows</a:t>
            </a:r>
            <a:r>
              <a:rPr lang="en-US" baseline="0" dirty="0" smtClean="0"/>
              <a:t> Azure, I encourage you to go to WindowsAzure.com and sign-up for an account. </a:t>
            </a:r>
          </a:p>
          <a:p>
            <a:pPr marL="171450" indent="-171450">
              <a:buFont typeface="Arial" pitchFamily="34" charset="0"/>
              <a:buChar char="•"/>
            </a:pPr>
            <a:r>
              <a:rPr lang="en-US" baseline="0" dirty="0" smtClean="0"/>
              <a:t>If you have an MSDN subscription you can activate up to $3700 worth of yearly Windows Azure benefits.  Otherwise you can sign-up for a free trial and get started.</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63</a:t>
            </a:fld>
            <a:endParaRPr lang="en-US" dirty="0"/>
          </a:p>
        </p:txBody>
      </p:sp>
    </p:spTree>
    <p:extLst>
      <p:ext uri="{BB962C8B-B14F-4D97-AF65-F5344CB8AC3E}">
        <p14:creationId xmlns:p14="http://schemas.microsoft.com/office/powerpoint/2010/main" val="1835630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sz="900" b="1" dirty="0" smtClean="0"/>
              <a:t>Slide Objectives:</a:t>
            </a:r>
          </a:p>
          <a:p>
            <a:pPr marL="171450" indent="-171450">
              <a:buFont typeface="Arial" pitchFamily="34" charset="0"/>
              <a:buChar char="•"/>
            </a:pPr>
            <a:r>
              <a:rPr lang="en-US" sz="900" dirty="0" smtClean="0"/>
              <a:t>Provide a high level</a:t>
            </a:r>
            <a:r>
              <a:rPr lang="en-US" sz="900" baseline="0" dirty="0" smtClean="0"/>
              <a:t> summary of </a:t>
            </a:r>
            <a:r>
              <a:rPr lang="en-US" sz="900" dirty="0" smtClean="0"/>
              <a:t>Windows</a:t>
            </a:r>
            <a:r>
              <a:rPr lang="en-US" sz="900" baseline="0" dirty="0" smtClean="0"/>
              <a:t> Azure  and what it enables at a high level</a:t>
            </a:r>
            <a:endParaRPr lang="en-US" sz="900" dirty="0" smtClean="0"/>
          </a:p>
          <a:p>
            <a:pPr marL="0" indent="0">
              <a:buFont typeface="Arial" pitchFamily="34" charset="0"/>
              <a:buNone/>
            </a:pPr>
            <a:endParaRPr lang="en-US" sz="900" dirty="0" smtClean="0"/>
          </a:p>
          <a:p>
            <a:pPr marL="0" indent="0">
              <a:buFont typeface="Arial" pitchFamily="34" charset="0"/>
              <a:buNone/>
            </a:pPr>
            <a:r>
              <a:rPr lang="en-US" sz="900" b="1" dirty="0" smtClean="0"/>
              <a:t>Speaking Points:</a:t>
            </a:r>
          </a:p>
          <a:p>
            <a:pPr marL="171450" indent="-171450">
              <a:buFont typeface="Arial" pitchFamily="34" charset="0"/>
              <a:buChar char="•"/>
            </a:pPr>
            <a:r>
              <a:rPr lang="en-US" sz="900" b="1" dirty="0" smtClean="0"/>
              <a:t>Transition:</a:t>
            </a:r>
          </a:p>
          <a:p>
            <a:pPr marL="384431" lvl="1" indent="-171450">
              <a:buFont typeface="Arial" pitchFamily="34" charset="0"/>
              <a:buChar char="•"/>
            </a:pPr>
            <a:r>
              <a:rPr lang="en-US" sz="900" dirty="0" smtClean="0"/>
              <a:t>Several of you are probably asking, just what is Windows Azure?  </a:t>
            </a:r>
          </a:p>
          <a:p>
            <a:pPr marL="171450" indent="-171450">
              <a:buFont typeface="Arial" pitchFamily="34" charset="0"/>
              <a:buChar char="•"/>
            </a:pPr>
            <a:r>
              <a:rPr lang="en-US" sz="900" b="1" dirty="0" smtClean="0"/>
              <a:t>Definition:</a:t>
            </a:r>
          </a:p>
          <a:p>
            <a:pPr marL="384431" lvl="1" indent="-171450">
              <a:buFont typeface="Arial" pitchFamily="34" charset="0"/>
              <a:buChar char="•"/>
            </a:pPr>
            <a:r>
              <a:rPr lang="en-US" sz="900" dirty="0" smtClean="0"/>
              <a:t>From a high level, Windows Azure is Microsoft’s Cloud Computing platform.</a:t>
            </a:r>
          </a:p>
          <a:p>
            <a:pPr marL="384431" lvl="1" indent="-171450">
              <a:buFont typeface="Arial" pitchFamily="34" charset="0"/>
              <a:buChar char="•"/>
            </a:pPr>
            <a:r>
              <a:rPr lang="en-US" sz="900" dirty="0" smtClean="0"/>
              <a:t>It’s designed to enable you to build, deploy, and scale</a:t>
            </a:r>
            <a:r>
              <a:rPr lang="en-US" sz="900" baseline="0" dirty="0" smtClean="0"/>
              <a:t> your applications in the cloud. </a:t>
            </a:r>
          </a:p>
          <a:p>
            <a:pPr marL="171450" lvl="0" indent="-171450">
              <a:buFont typeface="Arial" pitchFamily="34" charset="0"/>
              <a:buChar char="•"/>
            </a:pPr>
            <a:r>
              <a:rPr lang="en-US" sz="900" dirty="0" smtClean="0"/>
              <a:t>Over the last year, we’ve been focused on three core tenants with Windows</a:t>
            </a:r>
            <a:r>
              <a:rPr lang="en-US" sz="900" baseline="0" dirty="0" smtClean="0"/>
              <a:t> Azure – which you will see reflected throughout this keynote.</a:t>
            </a:r>
          </a:p>
          <a:p>
            <a:pPr marL="384431" lvl="1" indent="-171450">
              <a:buFont typeface="Arial" pitchFamily="34" charset="0"/>
              <a:buChar char="•"/>
            </a:pPr>
            <a:r>
              <a:rPr lang="en-US" sz="900" b="1" dirty="0" smtClean="0"/>
              <a:t>Flexible</a:t>
            </a:r>
          </a:p>
          <a:p>
            <a:pPr marL="499520" lvl="2" indent="-171450">
              <a:buFont typeface="Arial" pitchFamily="34" charset="0"/>
              <a:buChar char="•"/>
            </a:pPr>
            <a:r>
              <a:rPr lang="en-US" sz="900" dirty="0" smtClean="0"/>
              <a:t>The first is to make it Windows Azure really </a:t>
            </a:r>
            <a:r>
              <a:rPr lang="en-US" sz="900" baseline="0" dirty="0" smtClean="0"/>
              <a:t>flexible and able to handle pretty much any workload on top of it.</a:t>
            </a:r>
          </a:p>
          <a:p>
            <a:pPr marL="499520" lvl="2" indent="-171450">
              <a:buFont typeface="Arial" pitchFamily="34" charset="0"/>
              <a:buChar char="•"/>
            </a:pPr>
            <a:r>
              <a:rPr lang="en-US" sz="900" dirty="0" smtClean="0"/>
              <a:t>When we introduced Windows Azure a few years ago, we pioneered</a:t>
            </a:r>
            <a:r>
              <a:rPr lang="en-US" sz="900" baseline="0" dirty="0" smtClean="0"/>
              <a:t> the concept of Platform as a Service, by providing a set of scalable, managed services that you can advantage of as a developer [to compose applications]</a:t>
            </a:r>
          </a:p>
          <a:p>
            <a:pPr marL="499520" lvl="2" indent="-171450">
              <a:buFont typeface="Arial" pitchFamily="34" charset="0"/>
              <a:buChar char="•"/>
            </a:pPr>
            <a:r>
              <a:rPr lang="en-US" sz="900" baseline="0" dirty="0" smtClean="0"/>
              <a:t>We continue to push that forward with a bunch of great features that you will see in a few minutes</a:t>
            </a:r>
          </a:p>
          <a:p>
            <a:pPr marL="499520" lvl="2" indent="-171450">
              <a:buFont typeface="Arial" pitchFamily="34" charset="0"/>
              <a:buChar char="•"/>
            </a:pPr>
            <a:r>
              <a:rPr lang="en-US" sz="900" baseline="0" dirty="0" smtClean="0"/>
              <a:t>This past year we have also enabled a concept called infrastructure as a service, which is the ability to host and scale durable virtual machines in the cloud as well.</a:t>
            </a:r>
          </a:p>
          <a:p>
            <a:pPr marL="499520" lvl="2" indent="-171450">
              <a:buFont typeface="Arial" pitchFamily="34" charset="0"/>
              <a:buChar char="•"/>
            </a:pPr>
            <a:r>
              <a:rPr lang="en-US" sz="900" baseline="0" dirty="0" smtClean="0"/>
              <a:t>With Windows Azure’s support for infrastructure as a service, you can install Windows or Linux and more easily migrate existing applications and workloads.</a:t>
            </a:r>
          </a:p>
          <a:p>
            <a:pPr marL="499520" lvl="2" indent="-171450">
              <a:buFont typeface="Arial" pitchFamily="34" charset="0"/>
              <a:buChar char="•"/>
            </a:pPr>
            <a:r>
              <a:rPr lang="en-US" sz="900" baseline="0" dirty="0" smtClean="0"/>
              <a:t>This combination of the ability to run both platform as a service and infrastructure as a service together ends up being a really powerful combination and makes Windows Azure super flexible. </a:t>
            </a:r>
          </a:p>
          <a:p>
            <a:pPr marL="384431" lvl="1" indent="-171450">
              <a:buFont typeface="Arial" pitchFamily="34" charset="0"/>
              <a:buChar char="•"/>
            </a:pPr>
            <a:r>
              <a:rPr lang="en-US" sz="900" b="1" baseline="0" dirty="0" smtClean="0"/>
              <a:t>Open</a:t>
            </a:r>
          </a:p>
          <a:p>
            <a:pPr marL="499520" lvl="2" indent="-171450">
              <a:buFont typeface="Arial" pitchFamily="34" charset="0"/>
              <a:buChar char="•"/>
            </a:pPr>
            <a:r>
              <a:rPr lang="en-US" sz="900" baseline="0" dirty="0" smtClean="0"/>
              <a:t>We also focused a lot this year on making Windows Azure even more open.</a:t>
            </a:r>
          </a:p>
          <a:p>
            <a:pPr marL="499520" marR="0" lvl="2"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With Windows Azure you can use your choice of operating systems, your choice of frameworks, and your choice of tools.</a:t>
            </a:r>
          </a:p>
          <a:p>
            <a:pPr marL="654296" lvl="3" indent="-171450">
              <a:buFont typeface="Arial" pitchFamily="34" charset="0"/>
              <a:buChar char="•"/>
            </a:pPr>
            <a:r>
              <a:rPr lang="en-US" sz="900" baseline="0" dirty="0" smtClean="0"/>
              <a:t>This really opens up the most possibilities in terms of building on the platform</a:t>
            </a:r>
          </a:p>
          <a:p>
            <a:pPr marL="499520" lvl="2" indent="-171450">
              <a:buFont typeface="Arial" pitchFamily="34" charset="0"/>
              <a:buChar char="•"/>
            </a:pPr>
            <a:r>
              <a:rPr lang="en-US" sz="900" baseline="0" dirty="0" smtClean="0"/>
              <a:t>Another aspect of this openness is to use open protocols whenever possible.  </a:t>
            </a:r>
          </a:p>
          <a:p>
            <a:pPr marL="654296" lvl="3" indent="-171450">
              <a:buFont typeface="Arial" pitchFamily="34" charset="0"/>
              <a:buChar char="•"/>
            </a:pPr>
            <a:r>
              <a:rPr lang="en-US" sz="900" baseline="0" dirty="0" smtClean="0"/>
              <a:t>For example, we use the </a:t>
            </a:r>
            <a:r>
              <a:rPr lang="en-US" sz="900" baseline="0" dirty="0" err="1" smtClean="0"/>
              <a:t>memcachD</a:t>
            </a:r>
            <a:r>
              <a:rPr lang="en-US" sz="900" baseline="0" dirty="0" smtClean="0"/>
              <a:t> protocol for  our Caching service, we now support the AMQP protocol for our Service Bus messaging service, and all of the managed services are exposed through simple REST-based APIs that can be called from any framework or language.  </a:t>
            </a:r>
          </a:p>
          <a:p>
            <a:pPr marL="654296" lvl="3" indent="-171450">
              <a:buFont typeface="Arial" pitchFamily="34" charset="0"/>
              <a:buChar char="•"/>
            </a:pPr>
            <a:r>
              <a:rPr lang="en-US" sz="900" baseline="0" dirty="0" smtClean="0"/>
              <a:t>This enables you to interoperate very easily with our services and integrate with what you already have</a:t>
            </a:r>
          </a:p>
          <a:p>
            <a:pPr marL="499520" marR="0" lvl="2"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We’ve also taken all of our SDKs for Windows Azure and released them under an Apache 2 open source license and hosted them on </a:t>
            </a:r>
            <a:r>
              <a:rPr lang="en-US" sz="900" baseline="0" dirty="0" err="1" smtClean="0"/>
              <a:t>GitHub</a:t>
            </a:r>
            <a:r>
              <a:rPr lang="en-US" sz="900" baseline="0" dirty="0" smtClean="0"/>
              <a:t>.</a:t>
            </a:r>
            <a:endParaRPr lang="en-US" sz="900" dirty="0" smtClean="0"/>
          </a:p>
          <a:p>
            <a:pPr marL="384431" lvl="1" indent="-171450">
              <a:buFont typeface="Arial" pitchFamily="34" charset="0"/>
              <a:buChar char="•"/>
            </a:pPr>
            <a:r>
              <a:rPr lang="en-US" sz="900" b="1" baseline="0" dirty="0" smtClean="0"/>
              <a:t>Solid</a:t>
            </a:r>
          </a:p>
          <a:p>
            <a:pPr marL="499520" lvl="2" indent="-171450">
              <a:buFont typeface="Arial" pitchFamily="34" charset="0"/>
              <a:buChar char="•"/>
            </a:pPr>
            <a:r>
              <a:rPr lang="en-US" sz="900" baseline="0" dirty="0" smtClean="0"/>
              <a:t>Lastly, we’ve focused a lot during the last year on making Windows Azure a really solid platform.  One that you can bet your business on and that you know will be reliable.  </a:t>
            </a:r>
          </a:p>
          <a:p>
            <a:pPr marL="499520" lvl="2" indent="-171450">
              <a:buFont typeface="Arial" pitchFamily="34" charset="0"/>
              <a:buChar char="•"/>
            </a:pPr>
            <a:r>
              <a:rPr lang="en-US" sz="900" baseline="0" dirty="0" smtClean="0"/>
              <a:t>Built in across the platform is support for redundancy and across our managed services we provide guaranteed SLAs that you can bet on and know that your applications will scale and scale reliably. </a:t>
            </a:r>
          </a:p>
          <a:p>
            <a:pPr marL="171450" lvl="0" indent="-171450">
              <a:buFont typeface="Arial" pitchFamily="34" charset="0"/>
              <a:buChar char="•"/>
            </a:pPr>
            <a:r>
              <a:rPr lang="en-US" sz="900" b="1" baseline="0" dirty="0" smtClean="0"/>
              <a:t>Summary</a:t>
            </a:r>
          </a:p>
          <a:p>
            <a:pPr marL="384431" lvl="1" indent="-171450">
              <a:buFont typeface="Arial" pitchFamily="34" charset="0"/>
              <a:buChar char="•"/>
            </a:pPr>
            <a:r>
              <a:rPr lang="en-US" sz="900" baseline="0" dirty="0" smtClean="0"/>
              <a:t>We believe the end result is truly a unique model</a:t>
            </a:r>
          </a:p>
          <a:p>
            <a:pPr marL="384431" lvl="1" indent="-171450">
              <a:buFont typeface="Arial" pitchFamily="34" charset="0"/>
              <a:buChar char="•"/>
            </a:pPr>
            <a:r>
              <a:rPr lang="en-US" sz="900" baseline="0" dirty="0" smtClean="0"/>
              <a:t>You can now use both platform as a service and infrastructure as a service *together*</a:t>
            </a:r>
          </a:p>
          <a:p>
            <a:pPr marL="384431" lvl="1" indent="-171450">
              <a:buFont typeface="Arial" pitchFamily="34" charset="0"/>
              <a:buChar char="•"/>
            </a:pPr>
            <a:r>
              <a:rPr lang="en-US" sz="900" baseline="0" dirty="0" smtClean="0"/>
              <a:t>You can now use the best of the Microsoft ecosystem and the best of the open source ecosystem *together*</a:t>
            </a:r>
          </a:p>
          <a:p>
            <a:pPr marL="384431" lvl="1" indent="-171450">
              <a:buFont typeface="Arial" pitchFamily="34" charset="0"/>
              <a:buChar char="•"/>
            </a:pPr>
            <a:r>
              <a:rPr lang="en-US" sz="900" baseline="0" dirty="0" smtClean="0"/>
              <a:t>Enabling you to build better and more scalable solutions. </a:t>
            </a:r>
          </a:p>
          <a:p>
            <a:pPr marL="654296" lvl="3" indent="-171450">
              <a:buFont typeface="Arial" pitchFamily="34" charset="0"/>
              <a:buChar char="•"/>
            </a:pPr>
            <a:endParaRPr lang="en-US" sz="900" baseline="0" dirty="0" smtClean="0"/>
          </a:p>
          <a:p>
            <a:pPr marL="0" lvl="0" indent="0">
              <a:buFont typeface="Arial" pitchFamily="34" charset="0"/>
              <a:buNone/>
            </a:pPr>
            <a:r>
              <a:rPr lang="en-US" sz="900" b="1" baseline="0" dirty="0" smtClean="0"/>
              <a:t>Notes:</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dirty="0" smtClean="0"/>
              <a:t>Comprehensive set of services that enable you to build, host and scale applications in Microsoft datacenters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Windows Azure is an open and flexible cloud platform that enables you to quickly build, deploy and manage applications across a global network of Microsoft-managed datacenters. You can build applications using any language, tool or framework. And you can integrate your public cloud applications with your existing IT environment. </a:t>
            </a:r>
            <a:endParaRPr lang="en-US" sz="90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9859327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64</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itself is deployed around the world</a:t>
            </a:r>
          </a:p>
          <a:p>
            <a:pPr marL="171450" indent="-171450">
              <a:buFont typeface="Arial" pitchFamily="34" charset="0"/>
              <a:buChar char="•"/>
            </a:pPr>
            <a:r>
              <a:rPr lang="en-US" dirty="0" smtClean="0"/>
              <a:t>With Windows Azure, we have a concept of regions, which is where you choose to place your code and run.  </a:t>
            </a:r>
          </a:p>
          <a:p>
            <a:pPr marL="171450" indent="-171450">
              <a:buFont typeface="Arial" pitchFamily="34" charset="0"/>
              <a:buChar char="•"/>
            </a:pPr>
            <a:r>
              <a:rPr lang="en-US" dirty="0" smtClean="0"/>
              <a:t>In each of the regions, we have a Microsoft datacenter. </a:t>
            </a:r>
          </a:p>
          <a:p>
            <a:pPr marL="171450" indent="-171450">
              <a:buFont typeface="Arial" pitchFamily="34" charset="0"/>
              <a:buChar char="•"/>
            </a:pPr>
            <a:r>
              <a:rPr lang="en-US" dirty="0" smtClean="0"/>
              <a:t>These datacenters are massive facilities that host 10s or in some cases hundreds of thousands of servers</a:t>
            </a:r>
          </a:p>
          <a:p>
            <a:pPr marL="171450" indent="-171450">
              <a:buFont typeface="Arial" pitchFamily="34" charset="0"/>
              <a:buChar char="•"/>
            </a:pPr>
            <a:r>
              <a:rPr lang="en-US" dirty="0" smtClean="0"/>
              <a:t>We have currently four regions in North America, two regions in Europe, and two in </a:t>
            </a:r>
            <a:r>
              <a:rPr lang="en-US" dirty="0" err="1" smtClean="0"/>
              <a:t>Aisa</a:t>
            </a:r>
            <a:endParaRPr lang="en-US" dirty="0" smtClean="0"/>
          </a:p>
          <a:p>
            <a:pPr marL="171450" indent="-171450">
              <a:buFont typeface="Arial" pitchFamily="34" charset="0"/>
              <a:buChar char="•"/>
            </a:pPr>
            <a:r>
              <a:rPr lang="en-US" dirty="0" smtClean="0"/>
              <a:t>As you can see on this slide we also have a number of CDN edge points, which we can use to cache your content and deliver it even faster for customers.  %</a:t>
            </a:r>
          </a:p>
          <a:p>
            <a:pPr marL="171450" indent="-171450">
              <a:buFont typeface="Arial" pitchFamily="34" charset="0"/>
              <a:buChar char="•"/>
            </a:pPr>
            <a:r>
              <a:rPr lang="en-US" dirty="0" smtClean="0"/>
              <a:t>What you’re going to see in the next couple months and years is that we will rapidly expand our datacenter footprint around the world, so you will have more options for running your applications. </a:t>
            </a:r>
          </a:p>
          <a:p>
            <a:pPr marL="171450" indent="-171450">
              <a:buFont typeface="Arial" pitchFamily="34" charset="0"/>
              <a:buChar char="•"/>
            </a:pPr>
            <a:r>
              <a:rPr lang="en-US" dirty="0" smtClean="0"/>
              <a:t>Once you build an application, you can choose where you want to run in the world and you can move your workloads from region to region.  </a:t>
            </a:r>
          </a:p>
          <a:p>
            <a:pPr marL="171450" indent="-171450">
              <a:buFont typeface="Arial" pitchFamily="34" charset="0"/>
              <a:buChar char="•"/>
            </a:pPr>
            <a:r>
              <a:rPr lang="en-US" dirty="0" smtClean="0"/>
              <a:t>You can also run your application in multiple regions simultaneously and just direct traffic and customers to whichever version of the app is closest to them.  </a:t>
            </a:r>
          </a:p>
          <a:p>
            <a:pPr marL="171450" indent="-171450">
              <a:buFont typeface="Arial" pitchFamily="34" charset="0"/>
              <a:buChar char="•"/>
            </a:pPr>
            <a:r>
              <a:rPr lang="en-US" dirty="0" smtClean="0"/>
              <a:t>That gives you a global footprint and a chance to reach a bigger customer base or audience in new markets</a:t>
            </a:r>
          </a:p>
          <a:p>
            <a:pPr marL="0" indent="0">
              <a:buFont typeface="Arial" pitchFamily="34" charset="0"/>
              <a:buNone/>
            </a:pPr>
            <a:endParaRPr lang="en-US"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Windows Azure services such as compute and storage are now available in 8 worldwide datacenters</a:t>
            </a:r>
            <a:r>
              <a:rPr lang="en-US" baseline="0" dirty="0" smtClean="0"/>
              <a:t> with an additional 24 Content Delivery Network endpoints.  </a:t>
            </a:r>
          </a:p>
          <a:p>
            <a:pPr marL="171450" indent="-171450">
              <a:buFont typeface="Arial" pitchFamily="34" charset="0"/>
              <a:buChar char="•"/>
            </a:pPr>
            <a:r>
              <a:rPr lang="en-US" baseline="0" dirty="0" smtClean="0"/>
              <a:t>You can’t have a real cloud without a data center.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12-Mar-15 11:04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498942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The final thing I’ll mention about Windows Azure, before we dive into the tour of services is the approach we’re taking with paying for services.</a:t>
            </a:r>
          </a:p>
          <a:p>
            <a:pPr marL="171450" indent="-171450">
              <a:buFont typeface="Arial" pitchFamily="34" charset="0"/>
              <a:buChar char="•"/>
            </a:pPr>
            <a:r>
              <a:rPr lang="en-US" dirty="0" smtClean="0"/>
              <a:t>This maybe different for many of you who are familiar with hosting providers and on-premises systems. </a:t>
            </a:r>
          </a:p>
          <a:p>
            <a:pPr marL="171450" indent="-171450">
              <a:buFont typeface="Arial" pitchFamily="34" charset="0"/>
              <a:buChar char="•"/>
            </a:pPr>
            <a:r>
              <a:rPr lang="en-US" dirty="0" smtClean="0"/>
              <a:t>With Windows Azure you pay only for what you use.</a:t>
            </a:r>
          </a:p>
          <a:p>
            <a:pPr marL="171450" indent="-171450">
              <a:buFont typeface="Arial" pitchFamily="34" charset="0"/>
              <a:buChar char="•"/>
            </a:pPr>
            <a:r>
              <a:rPr lang="en-US" dirty="0" smtClean="0"/>
              <a:t>There are no upfront cost</a:t>
            </a:r>
          </a:p>
          <a:p>
            <a:pPr marL="171450" indent="-171450">
              <a:buFont typeface="Arial" pitchFamily="34" charset="0"/>
              <a:buChar char="•"/>
            </a:pPr>
            <a:r>
              <a:rPr lang="en-US" dirty="0" smtClean="0"/>
              <a:t>There is no need to buy any up front server licenses, that’s just included in the price</a:t>
            </a:r>
          </a:p>
          <a:p>
            <a:pPr marL="171450" indent="-171450">
              <a:buFont typeface="Arial" pitchFamily="34" charset="0"/>
              <a:buChar char="•"/>
            </a:pPr>
            <a:r>
              <a:rPr lang="en-US" dirty="0" smtClean="0"/>
              <a:t>Likewise if you use a SQL database, through our SQL Database feature in Windows Azure, you don’t have to buy a SQL Server license, that’s also included in the price.  </a:t>
            </a:r>
          </a:p>
          <a:p>
            <a:pPr marL="171450" indent="-171450">
              <a:buFont typeface="Arial" pitchFamily="34" charset="0"/>
              <a:buChar char="•"/>
            </a:pPr>
            <a:r>
              <a:rPr lang="en-US" dirty="0" smtClean="0"/>
              <a:t>For compute services such as Virtual Machines and Web Sites you only pay by the hour.  </a:t>
            </a:r>
          </a:p>
          <a:p>
            <a:pPr marL="171450" indent="-171450">
              <a:buFont typeface="Arial" pitchFamily="34" charset="0"/>
              <a:buChar char="•"/>
            </a:pPr>
            <a:r>
              <a:rPr lang="en-US" dirty="0" smtClean="0"/>
              <a:t>This gives you the flexibility to run your applications very cost effectively.   </a:t>
            </a:r>
          </a:p>
          <a:p>
            <a:pPr marL="171450" indent="-171450">
              <a:buFont typeface="Arial" pitchFamily="34" charset="0"/>
              <a:buChar char="•"/>
            </a:pPr>
            <a:r>
              <a:rPr lang="en-US" dirty="0" smtClean="0"/>
              <a:t>You can scale up and scale down your solutions or even turn them on and off as necessary.  </a:t>
            </a:r>
          </a:p>
          <a:p>
            <a:pPr marL="171450" indent="-171450">
              <a:buFont typeface="Arial" pitchFamily="34" charset="0"/>
              <a:buChar char="•"/>
            </a:pPr>
            <a:r>
              <a:rPr lang="en-US" dirty="0" smtClean="0"/>
              <a:t>This also opens up a ton of possibilities in terms of the new types of apps you can build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23.pn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32.png"/><Relationship Id="rId2" Type="http://schemas.openxmlformats.org/officeDocument/2006/relationships/image" Target="../media/image24.jpg"/><Relationship Id="rId1" Type="http://schemas.openxmlformats.org/officeDocument/2006/relationships/slideMaster" Target="../slideMasters/slideMaster3.xml"/><Relationship Id="rId6" Type="http://schemas.openxmlformats.org/officeDocument/2006/relationships/image" Target="../media/image27.png"/><Relationship Id="rId11" Type="http://schemas.openxmlformats.org/officeDocument/2006/relationships/image" Target="../media/image31.png"/><Relationship Id="rId5" Type="http://schemas.openxmlformats.org/officeDocument/2006/relationships/image" Target="../media/image26.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0.png"/><Relationship Id="rId14" Type="http://schemas.openxmlformats.org/officeDocument/2006/relationships/image" Target="../media/image3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23.png"/></Relationships>
</file>

<file path=ppt/slideLayouts/_rels/slideLayout9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32.png"/><Relationship Id="rId2" Type="http://schemas.openxmlformats.org/officeDocument/2006/relationships/image" Target="../media/image24.jpg"/><Relationship Id="rId1" Type="http://schemas.openxmlformats.org/officeDocument/2006/relationships/slideMaster" Target="../slideMasters/slideMaster5.xml"/><Relationship Id="rId6" Type="http://schemas.openxmlformats.org/officeDocument/2006/relationships/image" Target="../media/image27.png"/><Relationship Id="rId11" Type="http://schemas.openxmlformats.org/officeDocument/2006/relationships/image" Target="../media/image31.png"/><Relationship Id="rId5" Type="http://schemas.openxmlformats.org/officeDocument/2006/relationships/image" Target="../media/image26.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0.png"/><Relationship Id="rId14" Type="http://schemas.openxmlformats.org/officeDocument/2006/relationships/image" Target="../media/image3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2015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5"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2" name="Content Placeholder 11"/>
          <p:cNvSpPr>
            <a:spLocks noGrp="1"/>
          </p:cNvSpPr>
          <p:nvPr>
            <p:ph sz="quarter" idx="10"/>
          </p:nvPr>
        </p:nvSpPr>
        <p:spPr>
          <a:xfrm>
            <a:off x="620136" y="1612373"/>
            <a:ext cx="10986231"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063"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1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189"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251"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2772514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412"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3268383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358961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47520735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002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618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611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100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7647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6460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7064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274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9646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3283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4590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9" y="3452038"/>
            <a:ext cx="6485234" cy="2002536"/>
          </a:xfrm>
        </p:spPr>
        <p:txBody>
          <a:bodyPr vert="horz" wrap="square" lIns="0" tIns="0" rIns="0" bIns="0" rtlCol="0" anchor="ctr" anchorCtr="0">
            <a:noAutofit/>
          </a:bodyPr>
          <a:lstStyle>
            <a:lvl1pPr algn="l" defTabSz="914089" rtl="0" eaLnBrk="1" latinLnBrk="0" hangingPunct="1">
              <a:lnSpc>
                <a:spcPct val="90000"/>
              </a:lnSpc>
              <a:spcBef>
                <a:spcPct val="0"/>
              </a:spcBef>
              <a:buNone/>
              <a:defRPr lang="en-US" sz="5998"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9" y="5482008"/>
            <a:ext cx="6483096" cy="858697"/>
          </a:xfrm>
        </p:spPr>
        <p:txBody>
          <a:bodyPr vert="horz" wrap="square" lIns="0" tIns="0" rIns="0" bIns="0" rtlCol="0">
            <a:spAutoFit/>
          </a:bodyPr>
          <a:lstStyle>
            <a:lvl1pPr marL="0" indent="0">
              <a:buNone/>
              <a:defRPr lang="en-US" sz="1799"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185393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4"/>
            <a:ext cx="6858000" cy="1828193"/>
          </a:xfrm>
        </p:spPr>
        <p:txBody>
          <a:bodyPr anchor="b" anchorCtr="0"/>
          <a:lstStyle>
            <a:lvl1pPr>
              <a:defRPr kumimoji="0" lang="en-US" sz="6598"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089"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530114836"/>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6" cy="461665"/>
          </a:xfrm>
        </p:spPr>
        <p:txBody>
          <a:bodyPr>
            <a:noAutofit/>
          </a:bodyPr>
          <a:lstStyle>
            <a:lvl1pPr marL="0" indent="0" algn="l">
              <a:lnSpc>
                <a:spcPct val="90000"/>
              </a:lnSpc>
              <a:spcBef>
                <a:spcPts val="0"/>
              </a:spcBef>
              <a:buNone/>
              <a:defRPr lang="en-US" sz="3599" kern="1200" spc="-70" baseline="0" dirty="0">
                <a:solidFill>
                  <a:schemeClr val="tx1">
                    <a:alpha val="99000"/>
                  </a:schemeClr>
                </a:soli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8"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713150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089"/>
              <a:endParaRPr lang="en-US" sz="1799">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089"/>
              <a:endParaRPr lang="en-US" sz="1799">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089"/>
              <a:endParaRPr lang="en-US" sz="1799">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089"/>
              <a:endParaRPr lang="en-US" sz="1799">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089"/>
              <a:endParaRPr lang="en-US" sz="1799">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503" indent="-571329">
              <a:buNone/>
              <a:defRPr lang="en-US" sz="4399" spc="-100" dirty="0" smtClean="0">
                <a:solidFill>
                  <a:schemeClr val="tx1">
                    <a:alpha val="99000"/>
                  </a:schemeClr>
                </a:solidFill>
                <a:latin typeface="Segoe UI Light" pitchFamily="34" charset="0"/>
              </a:defRPr>
            </a:lvl1pPr>
            <a:lvl2pPr marL="345971" indent="-342797">
              <a:buNone/>
              <a:defRPr lang="en-US" spc="-50" dirty="0" smtClean="0">
                <a:solidFill>
                  <a:schemeClr val="tx1">
                    <a:alpha val="99000"/>
                  </a:schemeClr>
                </a:solidFill>
              </a:defRPr>
            </a:lvl2pPr>
          </a:lstStyle>
          <a:p>
            <a:pPr marL="3174" lvl="0" indent="0">
              <a:spcBef>
                <a:spcPts val="0"/>
              </a:spcBef>
              <a:spcAft>
                <a:spcPts val="900"/>
              </a:spcAft>
              <a:buSzPct val="80000"/>
            </a:pPr>
            <a:r>
              <a:rPr lang="en-US" dirty="0" smtClean="0"/>
              <a:t>Click to edit Master text styles</a:t>
            </a:r>
          </a:p>
          <a:p>
            <a:pPr marL="3174"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2"/>
            <a:ext cx="11146536" cy="747897"/>
          </a:xfrm>
        </p:spPr>
        <p:txBody>
          <a:bodyPr vert="horz" wrap="square" lIns="0" tIns="0" rIns="0" bIns="0" rtlCol="0" anchor="t">
            <a:spAutoFit/>
          </a:bodyPr>
          <a:lstStyle>
            <a:lvl1pPr marL="0" indent="0">
              <a:buNone/>
              <a:defRPr lang="en-US" sz="5398"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2621484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252084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2">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05" indent="0">
              <a:buNone/>
              <a:defRPr lang="en-US" sz="2399" kern="1200" spc="0" baseline="0" dirty="0" smtClean="0">
                <a:solidFill>
                  <a:schemeClr val="tx1">
                    <a:alpha val="99000"/>
                  </a:schemeClr>
                </a:solidFill>
                <a:latin typeface="+mn-lt"/>
                <a:ea typeface="+mn-ea"/>
                <a:cs typeface="+mn-cs"/>
              </a:defRPr>
            </a:lvl3pPr>
            <a:lvl4pPr marL="457063" indent="0">
              <a:buNone/>
              <a:defRPr lang="en-US" sz="1999" kern="1200" spc="0" baseline="0" dirty="0" smtClean="0">
                <a:solidFill>
                  <a:schemeClr val="tx1">
                    <a:alpha val="99000"/>
                  </a:schemeClr>
                </a:solidFill>
                <a:latin typeface="+mn-lt"/>
                <a:ea typeface="+mn-ea"/>
                <a:cs typeface="+mn-cs"/>
              </a:defRPr>
            </a:lvl4pPr>
            <a:lvl5pPr marL="693530" indent="0">
              <a:buNone/>
              <a:defRPr lang="en-US" sz="1999"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8149359"/>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1">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05" indent="0">
              <a:buNone/>
              <a:defRPr lang="en-US" sz="2399" kern="1200" spc="0" baseline="0" dirty="0" smtClean="0">
                <a:solidFill>
                  <a:schemeClr val="tx1">
                    <a:alpha val="99000"/>
                  </a:schemeClr>
                </a:solidFill>
                <a:latin typeface="+mn-lt"/>
                <a:ea typeface="+mn-ea"/>
                <a:cs typeface="+mn-cs"/>
              </a:defRPr>
            </a:lvl3pPr>
            <a:lvl4pPr marL="457063" indent="0">
              <a:buNone/>
              <a:defRPr lang="en-US" sz="1999" kern="1200" spc="0" baseline="0" dirty="0" smtClean="0">
                <a:solidFill>
                  <a:schemeClr val="tx1">
                    <a:alpha val="99000"/>
                  </a:schemeClr>
                </a:solidFill>
                <a:latin typeface="+mn-lt"/>
                <a:ea typeface="+mn-ea"/>
                <a:cs typeface="+mn-cs"/>
              </a:defRPr>
            </a:lvl4pPr>
            <a:lvl5pPr marL="693530" indent="0">
              <a:buNone/>
              <a:defRPr lang="en-US" sz="1999"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24692031"/>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1" y="1447802"/>
            <a:ext cx="5394960" cy="2351413"/>
          </a:xfrm>
        </p:spPr>
        <p:txBody>
          <a:bodyPr>
            <a:spAutoFit/>
          </a:bodyPr>
          <a:lstStyle>
            <a:lvl1pPr marL="292012" indent="-292012">
              <a:spcBef>
                <a:spcPts val="1200"/>
              </a:spcBef>
              <a:buClr>
                <a:schemeClr val="tx1"/>
              </a:buClr>
              <a:buFont typeface="Wingdings" pitchFamily="2" charset="2"/>
              <a:buChar char=""/>
              <a:defRPr/>
            </a:lvl1pPr>
            <a:lvl2pPr marL="520544" indent="-228531">
              <a:defRPr sz="1999"/>
            </a:lvl2pPr>
            <a:lvl3pPr marL="685594" indent="-165050">
              <a:tabLst/>
              <a:defRPr sz="1999"/>
            </a:lvl3pPr>
            <a:lvl4pPr marL="863341" indent="-177747">
              <a:defRPr/>
            </a:lvl4pPr>
            <a:lvl5pPr marL="1028391" indent="-16505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2"/>
            <a:ext cx="5394960" cy="2351413"/>
          </a:xfrm>
        </p:spPr>
        <p:txBody>
          <a:bodyPr>
            <a:spAutoFit/>
          </a:bodyPr>
          <a:lstStyle>
            <a:lvl1pPr marL="339623" indent="-339623">
              <a:spcBef>
                <a:spcPts val="1200"/>
              </a:spcBef>
              <a:buFont typeface="Wingdings" pitchFamily="2" charset="2"/>
              <a:buChar char=""/>
              <a:defRPr lang="en-US" sz="3599" kern="1200" spc="-70" baseline="0" dirty="0" smtClean="0">
                <a:solidFill>
                  <a:schemeClr val="tx1">
                    <a:alpha val="99000"/>
                  </a:schemeClr>
                </a:solidFill>
                <a:latin typeface="+mj-lt"/>
                <a:ea typeface="+mn-ea"/>
                <a:cs typeface="+mn-cs"/>
              </a:defRPr>
            </a:lvl1pPr>
            <a:lvl2pPr marL="634810" indent="-342797">
              <a:defRPr lang="en-US" sz="1999" kern="1200" spc="0" baseline="0" dirty="0" smtClean="0">
                <a:solidFill>
                  <a:schemeClr val="tx1">
                    <a:alpha val="99000"/>
                  </a:schemeClr>
                </a:solidFill>
                <a:latin typeface="+mn-lt"/>
                <a:ea typeface="+mn-ea"/>
                <a:cs typeface="+mn-cs"/>
              </a:defRPr>
            </a:lvl2pPr>
            <a:lvl3pPr marL="863341" indent="-342797">
              <a:defRPr lang="en-US" sz="1999" kern="1200" spc="0" baseline="0" dirty="0" smtClean="0">
                <a:solidFill>
                  <a:schemeClr val="tx1">
                    <a:alpha val="99000"/>
                  </a:schemeClr>
                </a:solidFill>
                <a:latin typeface="+mn-lt"/>
                <a:ea typeface="+mn-ea"/>
                <a:cs typeface="+mn-cs"/>
              </a:defRPr>
            </a:lvl3pPr>
            <a:lvl4pPr marL="1028391" indent="-342797">
              <a:defRPr lang="en-US" sz="1999" kern="1200" spc="0" baseline="0" dirty="0" smtClean="0">
                <a:solidFill>
                  <a:schemeClr val="tx1">
                    <a:alpha val="99000"/>
                  </a:schemeClr>
                </a:solidFill>
                <a:latin typeface="+mn-lt"/>
                <a:ea typeface="+mn-ea"/>
                <a:cs typeface="+mn-cs"/>
              </a:defRPr>
            </a:lvl4pPr>
            <a:lvl5pPr marL="1206138" indent="-342797">
              <a:defRPr lang="en-US" sz="1999" kern="1200" spc="0" baseline="0" dirty="0">
                <a:solidFill>
                  <a:schemeClr val="tx1">
                    <a:alpha val="99000"/>
                  </a:schemeClr>
                </a:solidFill>
                <a:latin typeface="+mn-lt"/>
                <a:ea typeface="+mn-ea"/>
                <a:cs typeface="+mn-cs"/>
              </a:defRPr>
            </a:lvl5pPr>
          </a:lstStyle>
          <a:p>
            <a:pPr marL="292012" marR="0" lvl="0"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12" marR="0" lvl="1"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12" marR="0" lvl="2"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12" marR="0" lvl="3"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12" marR="0" lvl="4"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12191252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000548"/>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000548"/>
          </a:xfrm>
        </p:spPr>
        <p:txBody>
          <a:bodyPr/>
          <a:lstStyle>
            <a:lvl1pPr marL="457063" indent="-457063">
              <a:lnSpc>
                <a:spcPct val="90000"/>
              </a:lnSpc>
              <a:buSzPct val="80000"/>
              <a:buFont typeface="Arial" pitchFamily="34" charset="0"/>
              <a:buChar char="•"/>
              <a:defRPr lang="en-US" sz="3199" kern="1200" spc="-70" baseline="0" dirty="0" smtClean="0">
                <a:solidFill>
                  <a:schemeClr val="tx1">
                    <a:alpha val="99000"/>
                  </a:schemeClr>
                </a:solidFill>
                <a:latin typeface="+mj-lt"/>
                <a:ea typeface="+mn-ea"/>
                <a:cs typeface="+mn-cs"/>
              </a:defRPr>
            </a:lvl1pPr>
            <a:lvl2pPr marL="798273" indent="-457063">
              <a:lnSpc>
                <a:spcPct val="90000"/>
              </a:lnSpc>
              <a:buSzPct val="80000"/>
              <a:buFont typeface="Arial" pitchFamily="34" charset="0"/>
              <a:buChar char="•"/>
              <a:defRPr lang="en-US" sz="2799" kern="1200" spc="0" baseline="0" dirty="0" smtClean="0">
                <a:solidFill>
                  <a:schemeClr val="tx1">
                    <a:alpha val="99000"/>
                  </a:schemeClr>
                </a:solidFill>
                <a:latin typeface="+mn-lt"/>
                <a:ea typeface="+mn-ea"/>
                <a:cs typeface="+mn-cs"/>
              </a:defRPr>
            </a:lvl2pPr>
            <a:lvl3pPr marL="969671" indent="-342797">
              <a:lnSpc>
                <a:spcPct val="90000"/>
              </a:lnSpc>
              <a:buSzPct val="80000"/>
              <a:buFont typeface="Arial" pitchFamily="34" charset="0"/>
              <a:buChar char="•"/>
              <a:defRPr lang="en-US" sz="2399" kern="1200" spc="0" baseline="0" dirty="0" smtClean="0">
                <a:solidFill>
                  <a:schemeClr val="tx1">
                    <a:alpha val="99000"/>
                  </a:schemeClr>
                </a:solidFill>
                <a:latin typeface="+mn-lt"/>
                <a:ea typeface="+mn-ea"/>
                <a:cs typeface="+mn-cs"/>
              </a:defRPr>
            </a:lvl3pPr>
            <a:lvl4pPr marL="1829839" indent="-342797">
              <a:lnSpc>
                <a:spcPct val="90000"/>
              </a:lnSpc>
              <a:buSzPct val="80000"/>
              <a:buFont typeface="Arial" pitchFamily="34" charset="0"/>
              <a:buChar char="•"/>
              <a:defRPr lang="en-US" sz="1999" kern="1200" spc="0" baseline="0" dirty="0" smtClean="0">
                <a:solidFill>
                  <a:schemeClr val="tx1">
                    <a:alpha val="99000"/>
                  </a:schemeClr>
                </a:solidFill>
                <a:latin typeface="+mn-lt"/>
                <a:ea typeface="+mn-ea"/>
                <a:cs typeface="+mn-cs"/>
              </a:defRPr>
            </a:lvl4pPr>
            <a:lvl5pPr marL="2055196" indent="-342797">
              <a:lnSpc>
                <a:spcPct val="90000"/>
              </a:lnSpc>
              <a:buSzPct val="80000"/>
              <a:buFont typeface="Arial" pitchFamily="34" charset="0"/>
              <a:buChar char="•"/>
              <a:defRPr lang="en-US" sz="1999" kern="1200" spc="0" baseline="0" dirty="0">
                <a:solidFill>
                  <a:schemeClr val="tx1">
                    <a:alpha val="99000"/>
                  </a:schemeClr>
                </a:solidFill>
                <a:latin typeface="+mn-lt"/>
                <a:ea typeface="+mn-ea"/>
                <a:cs typeface="+mn-cs"/>
              </a:defRPr>
            </a:lvl5pPr>
            <a:lvl6pPr>
              <a:defRPr sz="1799"/>
            </a:lvl6pPr>
            <a:lvl7pPr>
              <a:defRPr sz="1799"/>
            </a:lvl7pPr>
            <a:lvl8pPr>
              <a:defRPr sz="1799"/>
            </a:lvl8pPr>
            <a:lvl9pPr>
              <a:defRPr sz="1799"/>
            </a:lvl9pPr>
          </a:lstStyle>
          <a:p>
            <a:pPr marL="341211" marR="0" lvl="0" indent="-341211" algn="l" defTabSz="914089"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11" marR="0" lvl="1" indent="-341211" algn="l" defTabSz="914089"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11" marR="0" lvl="2" indent="-341211" algn="l" defTabSz="914089"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11" marR="0" lvl="3" indent="-341211" algn="l" defTabSz="914089"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11" marR="0" lvl="4" indent="-341211" algn="l" defTabSz="914089"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123197574"/>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6"/>
            <a:ext cx="5484971"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973100298"/>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999">
                <a:solidFill>
                  <a:schemeClr val="tx2">
                    <a:alpha val="99000"/>
                  </a:schemeClr>
                </a:soli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999" kern="1200" spc="-70" baseline="0" dirty="0" smtClean="0">
                <a:solidFill>
                  <a:schemeClr val="tx2">
                    <a:alpha val="99000"/>
                  </a:schemeClr>
                </a:soli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a:solidFill>
                  <a:schemeClr val="tx1">
                    <a:alpha val="99000"/>
                  </a:schemeClr>
                </a:soli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773399296"/>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999">
                <a:solidFill>
                  <a:schemeClr val="tx1">
                    <a:alpha val="99000"/>
                  </a:schemeClr>
                </a:solidFill>
                <a:latin typeface="+mj-lt"/>
              </a:defRPr>
            </a:lvl1pPr>
            <a:lvl2pPr marL="0" indent="0">
              <a:buNone/>
              <a:defRPr sz="1999">
                <a:solidFill>
                  <a:schemeClr val="tx1">
                    <a:alpha val="99000"/>
                  </a:schemeClr>
                </a:solidFill>
              </a:defRPr>
            </a:lvl2pPr>
            <a:lvl3pPr marL="233293" indent="0">
              <a:buNone/>
              <a:defRPr sz="1999">
                <a:solidFill>
                  <a:schemeClr val="tx1">
                    <a:alpha val="99000"/>
                  </a:schemeClr>
                </a:solidFill>
              </a:defRPr>
            </a:lvl3pPr>
            <a:lvl4pPr marL="457063" indent="0">
              <a:buNone/>
              <a:defRPr sz="1999">
                <a:solidFill>
                  <a:schemeClr val="tx1">
                    <a:alpha val="99000"/>
                  </a:schemeClr>
                </a:solidFill>
              </a:defRPr>
            </a:lvl4pPr>
            <a:lvl5pPr marL="693530" indent="0">
              <a:buNone/>
              <a:defRPr sz="1999">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999" kern="1200" spc="-70" baseline="0" dirty="0" smtClean="0">
                <a:solidFill>
                  <a:schemeClr val="tx1">
                    <a:alpha val="99000"/>
                  </a:schemeClr>
                </a:soli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a:solidFill>
                  <a:schemeClr val="tx1">
                    <a:alpha val="99000"/>
                  </a:schemeClr>
                </a:soli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35132859"/>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6006946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146846"/>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6"/>
            <a:ext cx="11152188" cy="1988237"/>
          </a:xfrm>
        </p:spPr>
        <p:txBody>
          <a:bodyPr/>
          <a:lstStyle>
            <a:lvl1pPr marL="0" indent="0">
              <a:buNone/>
              <a:defRPr sz="3199">
                <a:gradFill>
                  <a:gsLst>
                    <a:gs pos="1250">
                      <a:srgbClr val="000000"/>
                    </a:gs>
                    <a:gs pos="100000">
                      <a:srgbClr val="000000"/>
                    </a:gs>
                  </a:gsLst>
                  <a:lin ang="5400000" scaled="0"/>
                </a:gradFill>
                <a:latin typeface="Consolas" pitchFamily="49" charset="0"/>
                <a:cs typeface="Consolas" pitchFamily="49" charset="0"/>
              </a:defRPr>
            </a:lvl1pPr>
            <a:lvl2pPr marL="339623"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16" indent="0">
              <a:buNone/>
              <a:defRPr>
                <a:gradFill>
                  <a:gsLst>
                    <a:gs pos="1250">
                      <a:srgbClr val="000000"/>
                    </a:gs>
                    <a:gs pos="100000">
                      <a:srgbClr val="000000"/>
                    </a:gs>
                  </a:gsLst>
                  <a:lin ang="5400000" scaled="0"/>
                </a:gradFill>
                <a:latin typeface="Consolas" pitchFamily="49" charset="0"/>
                <a:cs typeface="Consolas" pitchFamily="49" charset="0"/>
              </a:defRPr>
            </a:lvl3pPr>
            <a:lvl4pPr marL="798273"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979"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388557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23354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2"/>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97" indent="-3427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61"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126"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657"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189"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7237618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94448906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651659648"/>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300" y="6433851"/>
            <a:ext cx="1196373" cy="138112"/>
          </a:xfrm>
          <a:prstGeom prst="rect">
            <a:avLst/>
          </a:prstGeom>
        </p:spPr>
      </p:pic>
      <p:sp>
        <p:nvSpPr>
          <p:cNvPr id="5" name="Rectangle 4"/>
          <p:cNvSpPr/>
          <p:nvPr userDrawn="1"/>
        </p:nvSpPr>
        <p:spPr bwMode="auto">
          <a:xfrm>
            <a:off x="1" y="2"/>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6" name="Rectangle 5"/>
          <p:cNvSpPr/>
          <p:nvPr userDrawn="1"/>
        </p:nvSpPr>
        <p:spPr bwMode="auto">
          <a:xfrm>
            <a:off x="1" y="2"/>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7"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3"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8" y="-8277"/>
            <a:ext cx="1666075" cy="834699"/>
          </a:xfrm>
          <a:prstGeom prst="rect">
            <a:avLst/>
          </a:prstGeom>
        </p:spPr>
      </p:pic>
    </p:spTree>
    <p:extLst>
      <p:ext uri="{BB962C8B-B14F-4D97-AF65-F5344CB8AC3E}">
        <p14:creationId xmlns:p14="http://schemas.microsoft.com/office/powerpoint/2010/main" val="1341655626"/>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3"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30" y="6096497"/>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2"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8"/>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2"/>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1" y="4552447"/>
            <a:ext cx="2671595" cy="1103910"/>
          </a:xfrm>
          <a:prstGeom prst="rect">
            <a:avLst/>
          </a:prstGeom>
        </p:spPr>
      </p:pic>
      <p:sp>
        <p:nvSpPr>
          <p:cNvPr id="17" name="TextBox 16"/>
          <p:cNvSpPr txBox="1"/>
          <p:nvPr userDrawn="1"/>
        </p:nvSpPr>
        <p:spPr>
          <a:xfrm>
            <a:off x="2454442" y="6315957"/>
            <a:ext cx="2945330" cy="307777"/>
          </a:xfrm>
          <a:prstGeom prst="rect">
            <a:avLst/>
          </a:prstGeom>
          <a:noFill/>
        </p:spPr>
        <p:txBody>
          <a:bodyPr wrap="square" lIns="0" tIns="0" rIns="0" bIns="0" rtlCol="0">
            <a:spAutoFit/>
          </a:bodyPr>
          <a:lstStyle/>
          <a:p>
            <a:pPr algn="ctr" defTabSz="914089"/>
            <a:r>
              <a:rPr lang="en-US" sz="1999" b="1" spc="-70" dirty="0">
                <a:gradFill>
                  <a:gsLst>
                    <a:gs pos="2917">
                      <a:srgbClr val="FFFFFF"/>
                    </a:gs>
                    <a:gs pos="30000">
                      <a:srgbClr val="FFFFFF"/>
                    </a:gs>
                  </a:gsLst>
                  <a:lin ang="5400000" scaled="0"/>
                </a:gradFill>
              </a:rPr>
              <a:t>LEARN</a:t>
            </a:r>
            <a:r>
              <a:rPr lang="en-US" sz="1999" spc="-70" dirty="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5" y="4463042"/>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9" y="2862281"/>
            <a:ext cx="1052135" cy="1205812"/>
          </a:xfrm>
          <a:prstGeom prst="rect">
            <a:avLst/>
          </a:prstGeom>
        </p:spPr>
      </p:pic>
    </p:spTree>
    <p:extLst>
      <p:ext uri="{BB962C8B-B14F-4D97-AF65-F5344CB8AC3E}">
        <p14:creationId xmlns:p14="http://schemas.microsoft.com/office/powerpoint/2010/main" val="345661295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theme" Target="../theme/theme3.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theme" Target="../theme/theme4.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theme" Target="../theme/theme5.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830" r:id="rId19"/>
    <p:sldLayoutId id="2147483831"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2"/>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2"/>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43685600"/>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solidFill>
            <a:schemeClr val="tx1">
              <a:alpha val="99000"/>
            </a:schemeClr>
          </a:solidFill>
          <a:effectLst/>
          <a:latin typeface="+mj-lt"/>
          <a:ea typeface="+mn-ea"/>
          <a:cs typeface="Arial" charset="0"/>
        </a:defRPr>
      </a:lvl1pPr>
    </p:titleStyle>
    <p:bodyStyle>
      <a:lvl1pPr marL="339623" marR="0" indent="-339623" algn="l" defTabSz="914089" rtl="0" eaLnBrk="1" fontAlgn="auto" latinLnBrk="0" hangingPunct="1">
        <a:lnSpc>
          <a:spcPct val="90000"/>
        </a:lnSpc>
        <a:spcBef>
          <a:spcPct val="20000"/>
        </a:spcBef>
        <a:spcAft>
          <a:spcPts val="0"/>
        </a:spcAft>
        <a:buClrTx/>
        <a:buSzPct val="90000"/>
        <a:buFont typeface="Arial" pitchFamily="34" charset="0"/>
        <a:buChar char="•"/>
        <a:tabLst/>
        <a:defRPr sz="3599" kern="1200" spc="-70" baseline="0">
          <a:solidFill>
            <a:schemeClr val="tx1">
              <a:alpha val="99000"/>
            </a:schemeClr>
          </a:solidFill>
          <a:latin typeface="+mj-lt"/>
          <a:ea typeface="+mn-ea"/>
          <a:cs typeface="+mn-cs"/>
        </a:defRPr>
      </a:lvl1pPr>
      <a:lvl2pPr marL="572916" marR="0" indent="-233293" algn="l" defTabSz="91408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solidFill>
            <a:schemeClr val="tx1">
              <a:alpha val="99000"/>
            </a:schemeClr>
          </a:solidFill>
          <a:latin typeface="+mn-lt"/>
          <a:ea typeface="+mn-ea"/>
          <a:cs typeface="+mn-cs"/>
        </a:defRPr>
      </a:lvl2pPr>
      <a:lvl3pPr marL="798273"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798273" algn="l"/>
        </a:tabLst>
        <a:defRPr sz="2399" kern="1200" spc="0" baseline="0">
          <a:solidFill>
            <a:schemeClr val="tx1">
              <a:alpha val="99000"/>
            </a:schemeClr>
          </a:solidFill>
          <a:latin typeface="+mn-lt"/>
          <a:ea typeface="+mn-ea"/>
          <a:cs typeface="+mn-cs"/>
        </a:defRPr>
      </a:lvl3pPr>
      <a:lvl4pPr marL="1029979" marR="0" indent="-231705" algn="l" defTabSz="91408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solidFill>
            <a:schemeClr val="tx1">
              <a:alpha val="99000"/>
            </a:schemeClr>
          </a:solidFill>
          <a:latin typeface="+mn-lt"/>
          <a:ea typeface="+mn-ea"/>
          <a:cs typeface="+mn-cs"/>
        </a:defRPr>
      </a:lvl4pPr>
      <a:lvl5pPr marL="1255336"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1255336" algn="l"/>
        </a:tabLst>
        <a:defRPr sz="1999" kern="1200" spc="0" baseline="0">
          <a:solidFill>
            <a:schemeClr val="tx1">
              <a:alpha val="99000"/>
            </a:schemeClr>
          </a:soli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48.png"/><Relationship Id="rId4" Type="http://schemas.microsoft.com/office/2007/relationships/hdphoto" Target="../media/hdphoto10.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2.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4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4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45.xml"/><Relationship Id="rId6" Type="http://schemas.openxmlformats.org/officeDocument/2006/relationships/image" Target="../media/image54.png"/><Relationship Id="rId5" Type="http://schemas.openxmlformats.org/officeDocument/2006/relationships/image" Target="../media/image53.png"/><Relationship Id="rId10" Type="http://schemas.microsoft.com/office/2007/relationships/hdphoto" Target="../media/hdphoto13.wdp"/><Relationship Id="rId4" Type="http://schemas.openxmlformats.org/officeDocument/2006/relationships/image" Target="../media/image57.png"/><Relationship Id="rId9"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53.png"/><Relationship Id="rId7"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4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53.png"/><Relationship Id="rId7"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4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11.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2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3.png"/><Relationship Id="rId7"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2.png"/></Relationships>
</file>

<file path=ppt/slides/_rels/slide2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3.pn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62.png"/><Relationship Id="rId4" Type="http://schemas.openxmlformats.org/officeDocument/2006/relationships/image" Target="../media/image64.png"/><Relationship Id="rId9"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microsoft.com/office/2007/relationships/hdphoto" Target="../media/hdphoto7.wdp"/><Relationship Id="rId5" Type="http://schemas.openxmlformats.org/officeDocument/2006/relationships/image" Target="../media/image39.png"/><Relationship Id="rId4" Type="http://schemas.microsoft.com/office/2007/relationships/hdphoto" Target="../media/hdphoto6.wdp"/></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6.png"/><Relationship Id="rId7"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microsoft.com/office/2007/relationships/hdphoto" Target="../media/hdphoto10.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9.png"/><Relationship Id="rId7" Type="http://schemas.microsoft.com/office/2007/relationships/hdphoto" Target="../media/hdphoto15.wdp"/><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71.png"/><Relationship Id="rId11" Type="http://schemas.microsoft.com/office/2007/relationships/hdphoto" Target="../media/hdphoto17.wdp"/><Relationship Id="rId5" Type="http://schemas.openxmlformats.org/officeDocument/2006/relationships/image" Target="../media/image70.png"/><Relationship Id="rId10" Type="http://schemas.openxmlformats.org/officeDocument/2006/relationships/image" Target="../media/image73.png"/><Relationship Id="rId4" Type="http://schemas.microsoft.com/office/2007/relationships/hdphoto" Target="../media/hdphoto14.wdp"/><Relationship Id="rId9" Type="http://schemas.microsoft.com/office/2007/relationships/hdphoto" Target="../media/hdphoto16.wdp"/></Relationships>
</file>

<file path=ppt/slides/_rels/slide34.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7.png"/><Relationship Id="rId5" Type="http://schemas.openxmlformats.org/officeDocument/2006/relationships/image" Target="../media/image70.png"/><Relationship Id="rId10" Type="http://schemas.openxmlformats.org/officeDocument/2006/relationships/image" Target="../media/image76.png"/><Relationship Id="rId4" Type="http://schemas.microsoft.com/office/2007/relationships/hdphoto" Target="../media/hdphoto14.wdp"/><Relationship Id="rId9"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microsoft.com/office/2007/relationships/hdphoto" Target="../media/hdphoto16.wdp"/><Relationship Id="rId5" Type="http://schemas.openxmlformats.org/officeDocument/2006/relationships/image" Target="../media/image72.png"/><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microsoft.com/office/2007/relationships/hdphoto" Target="../media/hdphoto16.wdp"/><Relationship Id="rId5" Type="http://schemas.openxmlformats.org/officeDocument/2006/relationships/image" Target="../media/image72.png"/><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83.png"/><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3.png"/><Relationship Id="rId3" Type="http://schemas.openxmlformats.org/officeDocument/2006/relationships/image" Target="../media/image80.png"/><Relationship Id="rId7" Type="http://schemas.microsoft.com/office/2007/relationships/hdphoto" Target="../media/hdphoto18.wdp"/><Relationship Id="rId12"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5.png"/><Relationship Id="rId11" Type="http://schemas.openxmlformats.org/officeDocument/2006/relationships/image" Target="../media/image81.png"/><Relationship Id="rId5" Type="http://schemas.openxmlformats.org/officeDocument/2006/relationships/image" Target="../media/image84.png"/><Relationship Id="rId15" Type="http://schemas.microsoft.com/office/2007/relationships/hdphoto" Target="../media/hdphoto19.wdp"/><Relationship Id="rId10" Type="http://schemas.microsoft.com/office/2007/relationships/hdphoto" Target="../media/hdphoto16.wdp"/><Relationship Id="rId4" Type="http://schemas.openxmlformats.org/officeDocument/2006/relationships/image" Target="../media/image79.png"/><Relationship Id="rId9" Type="http://schemas.openxmlformats.org/officeDocument/2006/relationships/image" Target="../media/image72.png"/><Relationship Id="rId14" Type="http://schemas.openxmlformats.org/officeDocument/2006/relationships/image" Target="../media/image8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emf"/><Relationship Id="rId17" Type="http://schemas.openxmlformats.org/officeDocument/2006/relationships/image" Target="../media/image102.png"/><Relationship Id="rId2" Type="http://schemas.openxmlformats.org/officeDocument/2006/relationships/notesSlide" Target="../notesSlides/notesSlide39.xml"/><Relationship Id="rId16" Type="http://schemas.openxmlformats.org/officeDocument/2006/relationships/image" Target="../media/image101.png"/><Relationship Id="rId1" Type="http://schemas.openxmlformats.org/officeDocument/2006/relationships/slideLayout" Target="../slideLayouts/slideLayout94.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0.xml"/><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6.xml"/><Relationship Id="rId1" Type="http://schemas.openxmlformats.org/officeDocument/2006/relationships/themeOverride" Target="../theme/themeOverride1.xml"/><Relationship Id="rId4" Type="http://schemas.openxmlformats.org/officeDocument/2006/relationships/image" Target="../media/image10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6.xml"/></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4.xml"/><Relationship Id="rId1" Type="http://schemas.openxmlformats.org/officeDocument/2006/relationships/slideLayout" Target="../slideLayouts/slideLayout46.xml"/><Relationship Id="rId4" Type="http://schemas.microsoft.com/office/2007/relationships/hdphoto" Target="../media/hdphoto20.wdp"/></Relationships>
</file>

<file path=ppt/slides/_rels/slide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5.xml"/><Relationship Id="rId1" Type="http://schemas.openxmlformats.org/officeDocument/2006/relationships/slideLayout" Target="../slideLayouts/slideLayout46.xml"/><Relationship Id="rId4" Type="http://schemas.microsoft.com/office/2007/relationships/hdphoto" Target="../media/hdphoto21.wdp"/></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7.xml"/><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8.xml"/><Relationship Id="rId1" Type="http://schemas.openxmlformats.org/officeDocument/2006/relationships/slideLayout" Target="../slideLayouts/slideLayout51.xml"/></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9.xml"/><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46.xml"/><Relationship Id="rId4" Type="http://schemas.microsoft.com/office/2007/relationships/hdphoto" Target="../media/hdphoto22.wdp"/></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46.xml"/><Relationship Id="rId4" Type="http://schemas.microsoft.com/office/2007/relationships/hdphoto" Target="../media/hdphoto23.wdp"/></Relationships>
</file>

<file path=ppt/slides/_rels/slide55.xml.rels><?xml version="1.0" encoding="UTF-8" standalone="yes"?>
<Relationships xmlns="http://schemas.openxmlformats.org/package/2006/relationships"><Relationship Id="rId8" Type="http://schemas.microsoft.com/office/2007/relationships/hdphoto" Target="../media/hdphoto26.wdp"/><Relationship Id="rId3" Type="http://schemas.openxmlformats.org/officeDocument/2006/relationships/image" Target="../media/image111.png"/><Relationship Id="rId7" Type="http://schemas.openxmlformats.org/officeDocument/2006/relationships/image" Target="../media/image113.png"/><Relationship Id="rId12" Type="http://schemas.openxmlformats.org/officeDocument/2006/relationships/image" Target="../media/image116.png"/><Relationship Id="rId2" Type="http://schemas.openxmlformats.org/officeDocument/2006/relationships/notesSlide" Target="../notesSlides/notesSlide52.xml"/><Relationship Id="rId1" Type="http://schemas.openxmlformats.org/officeDocument/2006/relationships/slideLayout" Target="../slideLayouts/slideLayout50.xml"/><Relationship Id="rId6" Type="http://schemas.microsoft.com/office/2007/relationships/hdphoto" Target="../media/hdphoto25.wdp"/><Relationship Id="rId11" Type="http://schemas.microsoft.com/office/2007/relationships/hdphoto" Target="../media/hdphoto27.wdp"/><Relationship Id="rId5" Type="http://schemas.openxmlformats.org/officeDocument/2006/relationships/image" Target="../media/image112.png"/><Relationship Id="rId10" Type="http://schemas.openxmlformats.org/officeDocument/2006/relationships/image" Target="../media/image115.png"/><Relationship Id="rId4" Type="http://schemas.microsoft.com/office/2007/relationships/hdphoto" Target="../media/hdphoto24.wdp"/><Relationship Id="rId9" Type="http://schemas.openxmlformats.org/officeDocument/2006/relationships/image" Target="../media/image11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6.xml"/></Relationships>
</file>

<file path=ppt/slides/_rels/slide5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emf"/><Relationship Id="rId17" Type="http://schemas.openxmlformats.org/officeDocument/2006/relationships/image" Target="../media/image102.png"/><Relationship Id="rId2" Type="http://schemas.openxmlformats.org/officeDocument/2006/relationships/notesSlide" Target="../notesSlides/notesSlide54.xml"/><Relationship Id="rId16" Type="http://schemas.openxmlformats.org/officeDocument/2006/relationships/image" Target="../media/image101.png"/><Relationship Id="rId1" Type="http://schemas.openxmlformats.org/officeDocument/2006/relationships/slideLayout" Target="../slideLayouts/slideLayout50.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5.xml"/><Relationship Id="rId1" Type="http://schemas.openxmlformats.org/officeDocument/2006/relationships/slideLayout" Target="../slideLayouts/slideLayout46.xml"/><Relationship Id="rId4" Type="http://schemas.microsoft.com/office/2007/relationships/hdphoto" Target="../media/hdphoto28.wdp"/></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45.xml"/><Relationship Id="rId5" Type="http://schemas.openxmlformats.org/officeDocument/2006/relationships/image" Target="../media/image43.png"/><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9.xml"/><Relationship Id="rId1" Type="http://schemas.openxmlformats.org/officeDocument/2006/relationships/slideLayout" Target="../slideLayouts/slideLayout46.xml"/><Relationship Id="rId5" Type="http://schemas.openxmlformats.org/officeDocument/2006/relationships/image" Target="../media/image121.png"/><Relationship Id="rId4" Type="http://schemas.microsoft.com/office/2007/relationships/hdphoto" Target="../media/hdphoto29.wdp"/></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9.wdp"/></Relationships>
</file>

<file path=ppt/slides/_rels/slide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4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dirty="0" smtClean="0"/>
              <a:t>Windows Azure Overview</a:t>
            </a:r>
            <a:endParaRPr lang="en-US" dirty="0"/>
          </a:p>
        </p:txBody>
      </p:sp>
      <p:sp>
        <p:nvSpPr>
          <p:cNvPr id="2" name="Text Placeholder 1"/>
          <p:cNvSpPr>
            <a:spLocks noGrp="1"/>
          </p:cNvSpPr>
          <p:nvPr>
            <p:ph type="body" sz="quarter" idx="11"/>
          </p:nvPr>
        </p:nvSpPr>
        <p:spPr>
          <a:xfrm>
            <a:off x="519113" y="4612341"/>
            <a:ext cx="5454333" cy="1144929"/>
          </a:xfrm>
        </p:spPr>
        <p:txBody>
          <a:bodyPr/>
          <a:lstStyle/>
          <a:p>
            <a:r>
              <a:rPr lang="en-US" dirty="0" smtClean="0"/>
              <a:t>Andrey Andreev</a:t>
            </a:r>
            <a:endParaRPr lang="en-US" dirty="0" smtClean="0"/>
          </a:p>
          <a:p>
            <a:r>
              <a:rPr lang="en-US" dirty="0" smtClean="0"/>
              <a:t>Technical Evangelist</a:t>
            </a:r>
          </a:p>
          <a:p>
            <a:r>
              <a:rPr lang="en-US" dirty="0" smtClean="0"/>
              <a:t>Microsoft</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19906" y="2714625"/>
            <a:ext cx="11149013" cy="1123950"/>
          </a:xfrm>
        </p:spPr>
        <p:txBody>
          <a:bodyPr/>
          <a:lstStyle/>
          <a:p>
            <a:pPr algn="ctr"/>
            <a:r>
              <a:rPr lang="en-US" sz="8000" dirty="0" smtClean="0"/>
              <a:t>Pay </a:t>
            </a:r>
            <a:r>
              <a:rPr lang="en-US" sz="8000" dirty="0" smtClean="0">
                <a:solidFill>
                  <a:srgbClr val="00AEEF">
                    <a:alpha val="99000"/>
                  </a:srgbClr>
                </a:solidFill>
              </a:rPr>
              <a:t>only </a:t>
            </a:r>
            <a:r>
              <a:rPr lang="en-US" sz="8000" dirty="0" smtClean="0"/>
              <a:t>for what you use</a:t>
            </a:r>
            <a:endParaRPr lang="en-US" sz="8000" dirty="0"/>
          </a:p>
        </p:txBody>
      </p:sp>
    </p:spTree>
    <p:extLst>
      <p:ext uri="{BB962C8B-B14F-4D97-AF65-F5344CB8AC3E}">
        <p14:creationId xmlns:p14="http://schemas.microsoft.com/office/powerpoint/2010/main" val="141649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S"/>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212905" y="1881030"/>
            <a:ext cx="2505113" cy="2505113"/>
          </a:xfrm>
          <a:prstGeom prst="rect">
            <a:avLst/>
          </a:prstGeom>
        </p:spPr>
      </p:pic>
      <p:sp>
        <p:nvSpPr>
          <p:cNvPr id="5" name="CS Text"/>
          <p:cNvSpPr txBox="1">
            <a:spLocks/>
          </p:cNvSpPr>
          <p:nvPr/>
        </p:nvSpPr>
        <p:spPr>
          <a:xfrm>
            <a:off x="4770613" y="4418249"/>
            <a:ext cx="4038720"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sz="4400" dirty="0" smtClean="0">
                <a:solidFill>
                  <a:schemeClr val="tx1">
                    <a:alpha val="99000"/>
                  </a:schemeClr>
                </a:solidFill>
              </a:rPr>
              <a:t>Cloud services</a:t>
            </a:r>
            <a:endParaRPr lang="en-US" sz="4400" dirty="0">
              <a:solidFill>
                <a:schemeClr val="tx1">
                  <a:alpha val="99000"/>
                </a:schemeClr>
              </a:solidFill>
            </a:endParaRPr>
          </a:p>
        </p:txBody>
      </p:sp>
      <p:sp>
        <p:nvSpPr>
          <p:cNvPr id="7" name="Web Sites Text"/>
          <p:cNvSpPr txBox="1">
            <a:spLocks/>
          </p:cNvSpPr>
          <p:nvPr/>
        </p:nvSpPr>
        <p:spPr>
          <a:xfrm>
            <a:off x="9031791" y="4418249"/>
            <a:ext cx="2674711"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Web sites </a:t>
            </a:r>
            <a:endParaRPr sz="4400" dirty="0">
              <a:solidFill>
                <a:schemeClr val="tx1">
                  <a:alpha val="99000"/>
                </a:schemeClr>
              </a:solidFill>
            </a:endParaRPr>
          </a:p>
        </p:txBody>
      </p:sp>
      <p:pic>
        <p:nvPicPr>
          <p:cNvPr id="8" name="Web Sites"/>
          <p:cNvPicPr>
            <a:picLocks noChangeAspect="1"/>
          </p:cNvPicPr>
          <p:nvPr/>
        </p:nvPicPr>
        <p:blipFill>
          <a:blip r:embed="rId5">
            <a:duotone>
              <a:prstClr val="black"/>
              <a:schemeClr val="bg2">
                <a:lumMod val="1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31791" y="2003551"/>
            <a:ext cx="2272076" cy="2272076"/>
          </a:xfrm>
          <a:prstGeom prst="rect">
            <a:avLst/>
          </a:prstGeom>
        </p:spPr>
      </p:pic>
      <p:sp>
        <p:nvSpPr>
          <p:cNvPr id="9" name="Virtual machines text"/>
          <p:cNvSpPr txBox="1">
            <a:spLocks/>
          </p:cNvSpPr>
          <p:nvPr/>
        </p:nvSpPr>
        <p:spPr>
          <a:xfrm>
            <a:off x="470864" y="4418249"/>
            <a:ext cx="3749343"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Virtual machines</a:t>
            </a:r>
            <a:endParaRPr sz="4400" dirty="0">
              <a:solidFill>
                <a:schemeClr val="tx1">
                  <a:alpha val="99000"/>
                </a:schemeClr>
              </a:solidFill>
            </a:endParaRPr>
          </a:p>
        </p:txBody>
      </p:sp>
      <p:pic>
        <p:nvPicPr>
          <p:cNvPr id="10" name="Virtual machines"/>
          <p:cNvPicPr>
            <a:picLocks noChangeAspect="1"/>
          </p:cNvPicPr>
          <p:nvPr/>
        </p:nvPicPr>
        <p:blipFill>
          <a:blip r:embed="rId7">
            <a:duotone>
              <a:prstClr val="black"/>
              <a:schemeClr val="tx1">
                <a:lumMod val="50000"/>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3849" y="1997549"/>
            <a:ext cx="2272076" cy="2272076"/>
          </a:xfrm>
          <a:prstGeom prst="rect">
            <a:avLst/>
          </a:prstGeom>
        </p:spPr>
      </p:pic>
    </p:spTree>
    <p:extLst>
      <p:ext uri="{BB962C8B-B14F-4D97-AF65-F5344CB8AC3E}">
        <p14:creationId xmlns:p14="http://schemas.microsoft.com/office/powerpoint/2010/main" val="4285378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50"/>
                                        <p:tgtEl>
                                          <p:spTgt spid="2"/>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gradFill>
                  <a:gsLst>
                    <a:gs pos="1250">
                      <a:srgbClr val="FFFFFF"/>
                    </a:gs>
                    <a:gs pos="100000">
                      <a:srgbClr val="FFFFFF"/>
                    </a:gs>
                  </a:gsLst>
                  <a:lin ang="5400000" scaled="0"/>
                </a:gradFill>
              </a:rPr>
              <a:t>Windows Azure</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8642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59829" y="2484210"/>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Virtual machines</a:t>
            </a:r>
            <a:endParaRPr dirty="0">
              <a:solidFill>
                <a:schemeClr val="tx1">
                  <a:alpha val="99000"/>
                </a:schemeClr>
              </a:solidFill>
            </a:endParaRPr>
          </a:p>
        </p:txBody>
      </p:sp>
      <p:sp>
        <p:nvSpPr>
          <p:cNvPr id="13" name="Content Placeholder 2"/>
          <p:cNvSpPr>
            <a:spLocks noGrp="1"/>
          </p:cNvSpPr>
          <p:nvPr>
            <p:ph type="body" sz="quarter" idx="4294967295"/>
          </p:nvPr>
        </p:nvSpPr>
        <p:spPr>
          <a:xfrm>
            <a:off x="4686445" y="3286125"/>
            <a:ext cx="6380162" cy="1255728"/>
          </a:xfrm>
          <a:prstGeom prst="rect">
            <a:avLst/>
          </a:prstGeom>
        </p:spPr>
        <p:txBody>
          <a:bodyPr/>
          <a:lstStyle/>
          <a:p>
            <a:pPr marL="3175" indent="0">
              <a:lnSpc>
                <a:spcPct val="100000"/>
              </a:lnSpc>
              <a:buNone/>
            </a:pPr>
            <a:r>
              <a:rPr lang="en-US" sz="2400" dirty="0" smtClean="0">
                <a:latin typeface="+mn-lt"/>
              </a:rPr>
              <a:t>Windows Server and Linux</a:t>
            </a:r>
          </a:p>
          <a:p>
            <a:pPr marL="3175" indent="0">
              <a:lnSpc>
                <a:spcPct val="100000"/>
              </a:lnSpc>
              <a:buNone/>
            </a:pPr>
            <a:r>
              <a:rPr lang="en-US" sz="2400" dirty="0" smtClean="0">
                <a:latin typeface="+mn-lt"/>
              </a:rPr>
              <a:t>Flexible Workload Support</a:t>
            </a:r>
          </a:p>
          <a:p>
            <a:pPr marL="3175" indent="0">
              <a:lnSpc>
                <a:spcPct val="100000"/>
              </a:lnSpc>
              <a:buNone/>
            </a:pPr>
            <a:r>
              <a:rPr lang="en-US" sz="2400" dirty="0" smtClean="0">
                <a:latin typeface="+mn-lt"/>
              </a:rPr>
              <a:t>Virtual Private Networking</a:t>
            </a:r>
          </a:p>
        </p:txBody>
      </p:sp>
      <p:pic>
        <p:nvPicPr>
          <p:cNvPr id="2" name="Picture 1"/>
          <p:cNvPicPr>
            <a:picLocks noChangeAspect="1"/>
          </p:cNvPicPr>
          <p:nvPr/>
        </p:nvPicPr>
        <p:blipFill>
          <a:blip r:embed="rId3">
            <a:duotone>
              <a:prstClr val="black"/>
              <a:schemeClr val="tx1">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Tree>
    <p:extLst>
      <p:ext uri="{BB962C8B-B14F-4D97-AF65-F5344CB8AC3E}">
        <p14:creationId xmlns:p14="http://schemas.microsoft.com/office/powerpoint/2010/main" val="3985041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250"/>
                                        <p:tgtEl>
                                          <p:spTgt spid="1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smtClean="0">
                <a:gradFill>
                  <a:gsLst>
                    <a:gs pos="1250">
                      <a:srgbClr val="FFFFFF"/>
                    </a:gs>
                    <a:gs pos="100000">
                      <a:srgbClr val="FFFFFF"/>
                    </a:gs>
                  </a:gsLst>
                  <a:lin ang="5400000" scaled="0"/>
                </a:gradFill>
              </a:rPr>
              <a:t>Virtual Machines</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5841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3"/>
          <p:cNvSpPr txBox="1">
            <a:spLocks/>
          </p:cNvSpPr>
          <p:nvPr/>
        </p:nvSpPr>
        <p:spPr>
          <a:xfrm>
            <a:off x="1275553" y="3060385"/>
            <a:ext cx="9678311"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6600" dirty="0" smtClean="0">
                <a:solidFill>
                  <a:schemeClr val="tx1">
                    <a:alpha val="99000"/>
                  </a:schemeClr>
                </a:solidFill>
              </a:rPr>
              <a:t>Virtual machine portability</a:t>
            </a:r>
            <a:endParaRPr sz="6600" dirty="0">
              <a:solidFill>
                <a:schemeClr val="tx1">
                  <a:alpha val="99000"/>
                </a:schemeClr>
              </a:solidFill>
            </a:endParaRPr>
          </a:p>
        </p:txBody>
      </p:sp>
    </p:spTree>
    <p:extLst>
      <p:ext uri="{BB962C8B-B14F-4D97-AF65-F5344CB8AC3E}">
        <p14:creationId xmlns:p14="http://schemas.microsoft.com/office/powerpoint/2010/main" val="178557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1129"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3885013"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4406384"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3522611"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6567364"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6542505" y="5164325"/>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299307"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4642804"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4112"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8312"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5869"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1583" y="1144330"/>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4847372" y="1720686"/>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14546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500"/>
                                        <p:tgtEl>
                                          <p:spTgt spid="11"/>
                                        </p:tgtEl>
                                      </p:cBhvr>
                                    </p:animEffect>
                                    <p:anim calcmode="lin" valueType="num">
                                      <p:cBhvr>
                                        <p:cTn id="13" dur="1500" fill="hold"/>
                                        <p:tgtEl>
                                          <p:spTgt spid="11"/>
                                        </p:tgtEl>
                                        <p:attrNameLst>
                                          <p:attrName>ppt_x</p:attrName>
                                        </p:attrNameLst>
                                      </p:cBhvr>
                                      <p:tavLst>
                                        <p:tav tm="0">
                                          <p:val>
                                            <p:strVal val="#ppt_x"/>
                                          </p:val>
                                        </p:tav>
                                        <p:tav tm="100000">
                                          <p:val>
                                            <p:strVal val="#ppt_x"/>
                                          </p:val>
                                        </p:tav>
                                      </p:tavLst>
                                    </p:anim>
                                    <p:anim calcmode="lin" valueType="num">
                                      <p:cBhvr>
                                        <p:cTn id="14" dur="1500" fill="hold"/>
                                        <p:tgtEl>
                                          <p:spTgt spid="11"/>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500"/>
                                        <p:tgtEl>
                                          <p:spTgt spid="9"/>
                                        </p:tgtEl>
                                      </p:cBhvr>
                                    </p:animEffect>
                                    <p:anim calcmode="lin" valueType="num">
                                      <p:cBhvr>
                                        <p:cTn id="21" dur="1500" fill="hold"/>
                                        <p:tgtEl>
                                          <p:spTgt spid="9"/>
                                        </p:tgtEl>
                                        <p:attrNameLst>
                                          <p:attrName>ppt_x</p:attrName>
                                        </p:attrNameLst>
                                      </p:cBhvr>
                                      <p:tavLst>
                                        <p:tav tm="0">
                                          <p:val>
                                            <p:strVal val="#ppt_x"/>
                                          </p:val>
                                        </p:tav>
                                        <p:tav tm="100000">
                                          <p:val>
                                            <p:strVal val="#ppt_x"/>
                                          </p:val>
                                        </p:tav>
                                      </p:tavLst>
                                    </p:anim>
                                    <p:anim calcmode="lin" valueType="num">
                                      <p:cBhvr>
                                        <p:cTn id="22" dur="15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1000"/>
                                        <p:tgtEl>
                                          <p:spTgt spid="71"/>
                                        </p:tgtEl>
                                      </p:cBhvr>
                                    </p:animEffect>
                                    <p:anim calcmode="lin" valueType="num">
                                      <p:cBhvr>
                                        <p:cTn id="26" dur="1000" fill="hold"/>
                                        <p:tgtEl>
                                          <p:spTgt spid="71"/>
                                        </p:tgtEl>
                                        <p:attrNameLst>
                                          <p:attrName>ppt_x</p:attrName>
                                        </p:attrNameLst>
                                      </p:cBhvr>
                                      <p:tavLst>
                                        <p:tav tm="0">
                                          <p:val>
                                            <p:strVal val="#ppt_x"/>
                                          </p:val>
                                        </p:tav>
                                        <p:tav tm="100000">
                                          <p:val>
                                            <p:strVal val="#ppt_x"/>
                                          </p:val>
                                        </p:tav>
                                      </p:tavLst>
                                    </p:anim>
                                    <p:anim calcmode="lin" valueType="num">
                                      <p:cBhvr>
                                        <p:cTn id="27" dur="1000" fill="hold"/>
                                        <p:tgtEl>
                                          <p:spTgt spid="71"/>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3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par>
                                <p:cTn id="31" presetID="22" presetClass="entr" presetSubtype="1" fill="hold" grpId="0" nodeType="withEffect">
                                  <p:stCondLst>
                                    <p:cond delay="30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childTnLst>
                          </p:cTn>
                        </p:par>
                        <p:par>
                          <p:cTn id="43" fill="hold">
                            <p:stCondLst>
                              <p:cond delay="2100"/>
                            </p:stCondLst>
                            <p:childTnLst>
                              <p:par>
                                <p:cTn id="44" presetID="10" presetClass="entr" presetSubtype="0" fill="hold" nodeType="after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par>
                                <p:cTn id="47" presetID="10" presetClass="entr" presetSubtype="0" fill="hold" nodeType="withEffect">
                                  <p:stCondLst>
                                    <p:cond delay="1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nodeType="withEffect">
                                  <p:stCondLst>
                                    <p:cond delay="2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nodeType="withEffect">
                                  <p:stCondLst>
                                    <p:cond delay="30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par>
                                <p:cTn id="56" presetID="10" presetClass="entr" presetSubtype="0" fill="hold" nodeType="withEffect">
                                  <p:stCondLst>
                                    <p:cond delay="40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par>
                          <p:cTn id="59" fill="hold">
                            <p:stCondLst>
                              <p:cond delay="3000"/>
                            </p:stCondLst>
                            <p:childTnLst>
                              <p:par>
                                <p:cTn id="60" presetID="10" presetClass="entr" presetSubtype="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nodeType="withEffect">
                                  <p:stCondLst>
                                    <p:cond delay="10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nodeType="withEffect">
                                  <p:stCondLst>
                                    <p:cond delay="20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64" presetClass="path" presetSubtype="0" accel="50000" decel="50000" fill="hold" nodeType="clickEffect">
                                  <p:stCondLst>
                                    <p:cond delay="0"/>
                                  </p:stCondLst>
                                  <p:childTnLst>
                                    <p:animMotion origin="layout" path="M 2.14872E-7 -4.8623E-6 L 0.00091 -0.5869 " pathEditMode="relative" rAng="0" ptsTypes="AA">
                                      <p:cBhvr>
                                        <p:cTn id="72" dur="2000" fill="hold"/>
                                        <p:tgtEl>
                                          <p:spTgt spid="6"/>
                                        </p:tgtEl>
                                        <p:attrNameLst>
                                          <p:attrName>ppt_x</p:attrName>
                                          <p:attrName>ppt_y</p:attrName>
                                        </p:attrNameLst>
                                      </p:cBhvr>
                                      <p:rCtr x="39" y="-29345"/>
                                    </p:animMotion>
                                  </p:childTnLst>
                                </p:cTn>
                              </p:par>
                            </p:childTnLst>
                          </p:cTn>
                        </p:par>
                      </p:childTnLst>
                    </p:cTn>
                  </p:par>
                  <p:par>
                    <p:cTn id="73" fill="hold">
                      <p:stCondLst>
                        <p:cond delay="indefinite"/>
                      </p:stCondLst>
                      <p:childTnLst>
                        <p:par>
                          <p:cTn id="74" fill="hold">
                            <p:stCondLst>
                              <p:cond delay="0"/>
                            </p:stCondLst>
                            <p:childTnLst>
                              <p:par>
                                <p:cTn id="75" presetID="64" presetClass="path" presetSubtype="0" accel="50000" decel="50000" fill="hold" nodeType="clickEffect">
                                  <p:stCondLst>
                                    <p:cond delay="0"/>
                                  </p:stCondLst>
                                  <p:childTnLst>
                                    <p:animMotion origin="layout" path="M 8.24326E-7 2.27494E-6 L -0.0267 0.50196 " pathEditMode="relative" rAng="0" ptsTypes="AA">
                                      <p:cBhvr>
                                        <p:cTn id="76" dur="2000" fill="hold"/>
                                        <p:tgtEl>
                                          <p:spTgt spid="68"/>
                                        </p:tgtEl>
                                        <p:attrNameLst>
                                          <p:attrName>ppt_x</p:attrName>
                                          <p:attrName>ppt_y</p:attrName>
                                        </p:attrNameLst>
                                      </p:cBhvr>
                                      <p:rCtr x="-1341" y="250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23" grpId="0" animBg="1"/>
      <p:bldP spid="14" grpId="0" animBg="1"/>
      <p:bldP spid="16"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1129"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3885013"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4406384"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3522611"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6567364"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32292" y="5164325"/>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299307"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4642804"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4112"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8312"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5869"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1583" y="1144330"/>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6560346" y="1129416"/>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397952679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0 L -0.25 0 E" pathEditMode="relative" ptsTypes="">
                                      <p:cBhvr>
                                        <p:cTn id="6" dur="2000" fill="hold"/>
                                        <p:tgtEl>
                                          <p:spTgt spid="71"/>
                                        </p:tgtEl>
                                        <p:attrNameLst>
                                          <p:attrName>ppt_x</p:attrName>
                                          <p:attrName>ppt_y</p:attrName>
                                        </p:attrNameLst>
                                      </p:cBhvr>
                                    </p:animMotion>
                                  </p:childTnLst>
                                </p:cTn>
                              </p:par>
                              <p:par>
                                <p:cTn id="7" presetID="35" presetClass="path" presetSubtype="0" accel="50000" decel="50000" fill="hold" grpId="0" nodeType="withEffect">
                                  <p:stCondLst>
                                    <p:cond delay="200"/>
                                  </p:stCondLst>
                                  <p:childTnLst>
                                    <p:animMotion origin="layout" path="M 0 0 L -0.25 0 E" pathEditMode="relative" ptsTypes="">
                                      <p:cBhvr>
                                        <p:cTn id="8" dur="2000" fill="hold"/>
                                        <p:tgtEl>
                                          <p:spTgt spid="4"/>
                                        </p:tgtEl>
                                        <p:attrNameLst>
                                          <p:attrName>ppt_x</p:attrName>
                                          <p:attrName>ppt_y</p:attrName>
                                        </p:attrNameLst>
                                      </p:cBhvr>
                                    </p:animMotion>
                                  </p:childTnLst>
                                </p:cTn>
                              </p:par>
                              <p:par>
                                <p:cTn id="9" presetID="35" presetClass="path" presetSubtype="0" accel="50000" decel="50000" fill="hold" grpId="0" nodeType="withEffect">
                                  <p:stCondLst>
                                    <p:cond delay="100"/>
                                  </p:stCondLst>
                                  <p:childTnLst>
                                    <p:animMotion origin="layout" path="M 0 0 L -0.25 0 E" pathEditMode="relative" ptsTypes="">
                                      <p:cBhvr>
                                        <p:cTn id="10" dur="2000" fill="hold"/>
                                        <p:tgtEl>
                                          <p:spTgt spid="8"/>
                                        </p:tgtEl>
                                        <p:attrNameLst>
                                          <p:attrName>ppt_x</p:attrName>
                                          <p:attrName>ppt_y</p:attrName>
                                        </p:attrNameLst>
                                      </p:cBhvr>
                                    </p:animMotion>
                                  </p:childTnLst>
                                </p:cTn>
                              </p:par>
                              <p:par>
                                <p:cTn id="11" presetID="35" presetClass="path" presetSubtype="0" accel="50000" decel="50000" fill="hold" grpId="0" nodeType="withEffect">
                                  <p:stCondLst>
                                    <p:cond delay="250"/>
                                  </p:stCondLst>
                                  <p:childTnLst>
                                    <p:animMotion origin="layout" path="M 0 0 L -0.25 0 E" pathEditMode="relative" ptsTypes="">
                                      <p:cBhvr>
                                        <p:cTn id="12" dur="2000" fill="hold"/>
                                        <p:tgtEl>
                                          <p:spTgt spid="9"/>
                                        </p:tgtEl>
                                        <p:attrNameLst>
                                          <p:attrName>ppt_x</p:attrName>
                                          <p:attrName>ppt_y</p:attrName>
                                        </p:attrNameLst>
                                      </p:cBhvr>
                                    </p:animMotion>
                                  </p:childTnLst>
                                </p:cTn>
                              </p:par>
                              <p:par>
                                <p:cTn id="13" presetID="35" presetClass="path" presetSubtype="0" accel="50000" decel="50000" fill="hold" grpId="0" nodeType="withEffect">
                                  <p:stCondLst>
                                    <p:cond delay="0"/>
                                  </p:stCondLst>
                                  <p:childTnLst>
                                    <p:animMotion origin="layout" path="M 0 0 L -0.25 0 E" pathEditMode="relative" ptsTypes="">
                                      <p:cBhvr>
                                        <p:cTn id="14" dur="2000" fill="hold"/>
                                        <p:tgtEl>
                                          <p:spTgt spid="11"/>
                                        </p:tgtEl>
                                        <p:attrNameLst>
                                          <p:attrName>ppt_x</p:attrName>
                                          <p:attrName>ppt_y</p:attrName>
                                        </p:attrNameLst>
                                      </p:cBhvr>
                                    </p:animMotion>
                                  </p:childTnLst>
                                </p:cTn>
                              </p:par>
                              <p:par>
                                <p:cTn id="15" presetID="35" presetClass="path" presetSubtype="0" accel="50000" decel="50000" fill="hold" grpId="0" nodeType="withEffect">
                                  <p:stCondLst>
                                    <p:cond delay="0"/>
                                  </p:stCondLst>
                                  <p:childTnLst>
                                    <p:animMotion origin="layout" path="M 0 0 L -0.25 0 E" pathEditMode="relative" ptsTypes="">
                                      <p:cBhvr>
                                        <p:cTn id="16" dur="2000" fill="hold"/>
                                        <p:tgtEl>
                                          <p:spTgt spid="14"/>
                                        </p:tgtEl>
                                        <p:attrNameLst>
                                          <p:attrName>ppt_x</p:attrName>
                                          <p:attrName>ppt_y</p:attrName>
                                        </p:attrNameLst>
                                      </p:cBhvr>
                                    </p:animMotion>
                                  </p:childTnLst>
                                </p:cTn>
                              </p:par>
                              <p:par>
                                <p:cTn id="17" presetID="35" presetClass="path" presetSubtype="0" accel="50000" decel="50000" fill="hold" grpId="0" nodeType="withEffect">
                                  <p:stCondLst>
                                    <p:cond delay="0"/>
                                  </p:stCondLst>
                                  <p:childTnLst>
                                    <p:animMotion origin="layout" path="M 0 0 L -0.25 0 E" pathEditMode="relative" ptsTypes="">
                                      <p:cBhvr>
                                        <p:cTn id="18" dur="2000" fill="hold"/>
                                        <p:tgtEl>
                                          <p:spTgt spid="16"/>
                                        </p:tgtEl>
                                        <p:attrNameLst>
                                          <p:attrName>ppt_x</p:attrName>
                                          <p:attrName>ppt_y</p:attrName>
                                        </p:attrNameLst>
                                      </p:cBhvr>
                                    </p:animMotion>
                                  </p:childTnLst>
                                </p:cTn>
                              </p:par>
                              <p:par>
                                <p:cTn id="19" presetID="35" presetClass="path" presetSubtype="0" accel="50000" decel="50000" fill="hold" nodeType="withEffect">
                                  <p:stCondLst>
                                    <p:cond delay="0"/>
                                  </p:stCondLst>
                                  <p:childTnLst>
                                    <p:animMotion origin="layout" path="M 0 0 L -0.25 0 E" pathEditMode="relative" ptsTypes="">
                                      <p:cBhvr>
                                        <p:cTn id="20" dur="2000" fill="hold"/>
                                        <p:tgtEl>
                                          <p:spTgt spid="35"/>
                                        </p:tgtEl>
                                        <p:attrNameLst>
                                          <p:attrName>ppt_x</p:attrName>
                                          <p:attrName>ppt_y</p:attrName>
                                        </p:attrNameLst>
                                      </p:cBhvr>
                                    </p:animMotion>
                                  </p:childTnLst>
                                </p:cTn>
                              </p:par>
                              <p:par>
                                <p:cTn id="21" presetID="35" presetClass="path" presetSubtype="0" accel="50000" decel="50000" fill="hold" nodeType="withEffect">
                                  <p:stCondLst>
                                    <p:cond delay="0"/>
                                  </p:stCondLst>
                                  <p:childTnLst>
                                    <p:animMotion origin="layout" path="M 0 0 L -0.25 0 E" pathEditMode="relative" ptsTypes="">
                                      <p:cBhvr>
                                        <p:cTn id="22" dur="2000" fill="hold"/>
                                        <p:tgtEl>
                                          <p:spTgt spid="38"/>
                                        </p:tgtEl>
                                        <p:attrNameLst>
                                          <p:attrName>ppt_x</p:attrName>
                                          <p:attrName>ppt_y</p:attrName>
                                        </p:attrNameLst>
                                      </p:cBhvr>
                                    </p:animMotion>
                                  </p:childTnLst>
                                </p:cTn>
                              </p:par>
                              <p:par>
                                <p:cTn id="23" presetID="35" presetClass="path" presetSubtype="0" accel="50000" decel="50000" fill="hold" nodeType="withEffect">
                                  <p:stCondLst>
                                    <p:cond delay="0"/>
                                  </p:stCondLst>
                                  <p:childTnLst>
                                    <p:animMotion origin="layout" path="M 0 0 L -0.25 0 E" pathEditMode="relative" ptsTypes="">
                                      <p:cBhvr>
                                        <p:cTn id="24" dur="2000" fill="hold"/>
                                        <p:tgtEl>
                                          <p:spTgt spid="32"/>
                                        </p:tgtEl>
                                        <p:attrNameLst>
                                          <p:attrName>ppt_x</p:attrName>
                                          <p:attrName>ppt_y</p:attrName>
                                        </p:attrNameLst>
                                      </p:cBhvr>
                                    </p:animMotion>
                                  </p:childTnLst>
                                </p:cTn>
                              </p:par>
                              <p:par>
                                <p:cTn id="25" presetID="35" presetClass="path" presetSubtype="0" accel="50000" decel="50000" fill="hold" nodeType="withEffect">
                                  <p:stCondLst>
                                    <p:cond delay="0"/>
                                  </p:stCondLst>
                                  <p:childTnLst>
                                    <p:animMotion origin="layout" path="M 0 0 L -0.25 0 E" pathEditMode="relative" ptsTypes="">
                                      <p:cBhvr>
                                        <p:cTn id="26" dur="2000" fill="hold"/>
                                        <p:tgtEl>
                                          <p:spTgt spid="65"/>
                                        </p:tgtEl>
                                        <p:attrNameLst>
                                          <p:attrName>ppt_x</p:attrName>
                                          <p:attrName>ppt_y</p:attrName>
                                        </p:attrNameLst>
                                      </p:cBhvr>
                                    </p:animMotion>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6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14" grpId="0"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32756" y="5164967"/>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sp>
        <p:nvSpPr>
          <p:cNvPr id="71" name="Rounded Rectangle 70"/>
          <p:cNvSpPr/>
          <p:nvPr/>
        </p:nvSpPr>
        <p:spPr bwMode="auto">
          <a:xfrm>
            <a:off x="2847964"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841374"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1362745"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474209"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3518962"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1594402"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52" name="Rounded Rectangle 51"/>
          <p:cNvSpPr/>
          <p:nvPr/>
        </p:nvSpPr>
        <p:spPr bwMode="auto">
          <a:xfrm>
            <a:off x="8803036"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5" name="Rounded Rectangle 54"/>
          <p:cNvSpPr/>
          <p:nvPr/>
        </p:nvSpPr>
        <p:spPr bwMode="auto">
          <a:xfrm>
            <a:off x="6827392"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6" name="Rounded Rectangle 55"/>
          <p:cNvSpPr/>
          <p:nvPr/>
        </p:nvSpPr>
        <p:spPr bwMode="auto">
          <a:xfrm>
            <a:off x="7348763" y="768541"/>
            <a:ext cx="3412342" cy="210277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7" name="Rounded Rectangle 56"/>
          <p:cNvSpPr/>
          <p:nvPr/>
        </p:nvSpPr>
        <p:spPr bwMode="auto">
          <a:xfrm>
            <a:off x="7094038" y="1959278"/>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8" name="Rounded Rectangle 57"/>
          <p:cNvSpPr/>
          <p:nvPr/>
        </p:nvSpPr>
        <p:spPr bwMode="auto">
          <a:xfrm>
            <a:off x="9548565"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2" name="TextBox 61"/>
          <p:cNvSpPr txBox="1"/>
          <p:nvPr/>
        </p:nvSpPr>
        <p:spPr>
          <a:xfrm>
            <a:off x="7585183"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Other Service Providers</a:t>
            </a:r>
          </a:p>
        </p:txBody>
      </p:sp>
      <p:grpSp>
        <p:nvGrpSpPr>
          <p:cNvPr id="63" name="Group 62"/>
          <p:cNvGrpSpPr/>
          <p:nvPr/>
        </p:nvGrpSpPr>
        <p:grpSpPr>
          <a:xfrm>
            <a:off x="9166491" y="1731310"/>
            <a:ext cx="722921" cy="623207"/>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8480691" y="1731310"/>
            <a:ext cx="722921" cy="623207"/>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8825644" y="1130883"/>
            <a:ext cx="722921" cy="623207"/>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2255668"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35" name="Group 34"/>
          <p:cNvGrpSpPr/>
          <p:nvPr/>
        </p:nvGrpSpPr>
        <p:grpSpPr>
          <a:xfrm>
            <a:off x="3178089"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2492289"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2" name="Group 31"/>
          <p:cNvGrpSpPr/>
          <p:nvPr/>
        </p:nvGrpSpPr>
        <p:grpSpPr>
          <a:xfrm>
            <a:off x="2832227"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a:solidFill>
              <a:schemeClr val="tx1">
                <a:alpha val="10000"/>
              </a:schemeClr>
            </a:solidFill>
            <a:ln>
              <a:noFill/>
              <a:headEnd type="none" w="med" len="med"/>
              <a:tailEnd type="none" w="med" len="med"/>
            </a:ln>
            <a:effectLst/>
          </p:spPr>
        </p:pic>
      </p:grpSp>
      <p:grpSp>
        <p:nvGrpSpPr>
          <p:cNvPr id="65" name="Group 64"/>
          <p:cNvGrpSpPr/>
          <p:nvPr/>
        </p:nvGrpSpPr>
        <p:grpSpPr>
          <a:xfrm>
            <a:off x="2145560" y="1142889"/>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3514323" y="1132409"/>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296853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200"/>
                                        <p:tgtEl>
                                          <p:spTgt spid="58"/>
                                        </p:tgtEl>
                                      </p:cBhvr>
                                    </p:animEffect>
                                    <p:anim calcmode="lin" valueType="num">
                                      <p:cBhvr>
                                        <p:cTn id="13" dur="1200" fill="hold"/>
                                        <p:tgtEl>
                                          <p:spTgt spid="58"/>
                                        </p:tgtEl>
                                        <p:attrNameLst>
                                          <p:attrName>ppt_x</p:attrName>
                                        </p:attrNameLst>
                                      </p:cBhvr>
                                      <p:tavLst>
                                        <p:tav tm="0">
                                          <p:val>
                                            <p:strVal val="#ppt_x"/>
                                          </p:val>
                                        </p:tav>
                                        <p:tav tm="100000">
                                          <p:val>
                                            <p:strVal val="#ppt_x"/>
                                          </p:val>
                                        </p:tav>
                                      </p:tavLst>
                                    </p:anim>
                                    <p:anim calcmode="lin" valueType="num">
                                      <p:cBhvr>
                                        <p:cTn id="14" dur="1200" fill="hold"/>
                                        <p:tgtEl>
                                          <p:spTgt spid="5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750"/>
                                        <p:tgtEl>
                                          <p:spTgt spid="56"/>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1000"/>
                                        <p:tgtEl>
                                          <p:spTgt spid="57"/>
                                        </p:tgtEl>
                                      </p:cBhvr>
                                    </p:animEffect>
                                    <p:anim calcmode="lin" valueType="num">
                                      <p:cBhvr>
                                        <p:cTn id="21" dur="1000" fill="hold"/>
                                        <p:tgtEl>
                                          <p:spTgt spid="57"/>
                                        </p:tgtEl>
                                        <p:attrNameLst>
                                          <p:attrName>ppt_x</p:attrName>
                                        </p:attrNameLst>
                                      </p:cBhvr>
                                      <p:tavLst>
                                        <p:tav tm="0">
                                          <p:val>
                                            <p:strVal val="#ppt_x"/>
                                          </p:val>
                                        </p:tav>
                                        <p:tav tm="100000">
                                          <p:val>
                                            <p:strVal val="#ppt_x"/>
                                          </p:val>
                                        </p:tav>
                                      </p:tavLst>
                                    </p:anim>
                                    <p:anim calcmode="lin" valueType="num">
                                      <p:cBhvr>
                                        <p:cTn id="22" dur="1000" fill="hold"/>
                                        <p:tgtEl>
                                          <p:spTgt spid="5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750"/>
                                        <p:tgtEl>
                                          <p:spTgt spid="52"/>
                                        </p:tgtEl>
                                      </p:cBhvr>
                                    </p:animEffect>
                                    <p:anim calcmode="lin" valueType="num">
                                      <p:cBhvr>
                                        <p:cTn id="26" dur="750" fill="hold"/>
                                        <p:tgtEl>
                                          <p:spTgt spid="52"/>
                                        </p:tgtEl>
                                        <p:attrNameLst>
                                          <p:attrName>ppt_x</p:attrName>
                                        </p:attrNameLst>
                                      </p:cBhvr>
                                      <p:tavLst>
                                        <p:tav tm="0">
                                          <p:val>
                                            <p:strVal val="#ppt_x"/>
                                          </p:val>
                                        </p:tav>
                                        <p:tav tm="100000">
                                          <p:val>
                                            <p:strVal val="#ppt_x"/>
                                          </p:val>
                                        </p:tav>
                                      </p:tavLst>
                                    </p:anim>
                                    <p:anim calcmode="lin" valueType="num">
                                      <p:cBhvr>
                                        <p:cTn id="27" dur="750" fill="hold"/>
                                        <p:tgtEl>
                                          <p:spTgt spid="52"/>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1000"/>
                                        <p:tgtEl>
                                          <p:spTgt spid="62"/>
                                        </p:tgtEl>
                                      </p:cBhvr>
                                    </p:animEffect>
                                  </p:childTnLst>
                                </p:cTn>
                              </p:par>
                            </p:childTnLst>
                          </p:cTn>
                        </p:par>
                        <p:par>
                          <p:cTn id="31" fill="hold">
                            <p:stCondLst>
                              <p:cond delay="1850"/>
                            </p:stCondLst>
                            <p:childTnLst>
                              <p:par>
                                <p:cTn id="32" presetID="10" presetClass="entr" presetSubtype="0" fill="hold" nodeType="after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par>
                                <p:cTn id="35" presetID="10" presetClass="entr" presetSubtype="0" fill="hold" nodeType="withEffect">
                                  <p:stCondLst>
                                    <p:cond delay="10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nodeType="withEffect">
                                  <p:stCondLst>
                                    <p:cond delay="20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childTnLst>
                          </p:cTn>
                        </p:par>
                      </p:childTnLst>
                    </p:cTn>
                  </p:par>
                  <p:par>
                    <p:cTn id="41" fill="hold">
                      <p:stCondLst>
                        <p:cond delay="indefinite"/>
                      </p:stCondLst>
                      <p:childTnLst>
                        <p:par>
                          <p:cTn id="42" fill="hold">
                            <p:stCondLst>
                              <p:cond delay="0"/>
                            </p:stCondLst>
                            <p:childTnLst>
                              <p:par>
                                <p:cTn id="43" presetID="35" presetClass="path" presetSubtype="0" accel="50000" decel="50000" fill="hold" nodeType="clickEffect">
                                  <p:stCondLst>
                                    <p:cond delay="0"/>
                                  </p:stCondLst>
                                  <p:childTnLst>
                                    <p:animMotion origin="layout" path="M 2.91667E-6 -3.28707E-6 L 0.37981 -3.28707E-6 " pathEditMode="relative" rAng="0" ptsTypes="AA">
                                      <p:cBhvr>
                                        <p:cTn id="44" dur="2000" fill="hold"/>
                                        <p:tgtEl>
                                          <p:spTgt spid="68"/>
                                        </p:tgtEl>
                                        <p:attrNameLst>
                                          <p:attrName>ppt_x</p:attrName>
                                          <p:attrName>ppt_y</p:attrName>
                                        </p:attrNameLst>
                                      </p:cBhvr>
                                      <p:rCtr x="189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56" grpId="0" animBg="1"/>
      <p:bldP spid="57" grpId="0" animBg="1"/>
      <p:bldP spid="58" grpId="0" animBg="1"/>
      <p:bldP spid="6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26" name="Group 25"/>
          <p:cNvGrpSpPr/>
          <p:nvPr/>
        </p:nvGrpSpPr>
        <p:grpSpPr>
          <a:xfrm>
            <a:off x="1014873" y="2323450"/>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8" name="TextBox 97"/>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grpSp>
        <p:nvGrpSpPr>
          <p:cNvPr id="16" name="Group 15"/>
          <p:cNvGrpSpPr/>
          <p:nvPr/>
        </p:nvGrpSpPr>
        <p:grpSpPr>
          <a:xfrm>
            <a:off x="6257557" y="2252065"/>
            <a:ext cx="1671976" cy="2950074"/>
            <a:chOff x="3857138" y="-151910"/>
            <a:chExt cx="1671976" cy="2950074"/>
          </a:xfrm>
        </p:grpSpPr>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4" name="Rectangle 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8" name="Picture 4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7" name="Group 16"/>
          <p:cNvGrpSpPr/>
          <p:nvPr/>
        </p:nvGrpSpPr>
        <p:grpSpPr>
          <a:xfrm>
            <a:off x="6371150" y="2709450"/>
            <a:ext cx="1427560" cy="2385378"/>
            <a:chOff x="6371150" y="2709450"/>
            <a:chExt cx="1427560" cy="2385378"/>
          </a:xfrm>
        </p:grpSpPr>
        <p:pic>
          <p:nvPicPr>
            <p:cNvPr id="56" name="Picture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66" name="Picture 65"/>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67" name="Picture 6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78" name="Group 77"/>
          <p:cNvGrpSpPr/>
          <p:nvPr/>
        </p:nvGrpSpPr>
        <p:grpSpPr>
          <a:xfrm>
            <a:off x="8045922" y="2252065"/>
            <a:ext cx="1671976" cy="2950074"/>
            <a:chOff x="3857138" y="-151910"/>
            <a:chExt cx="1671976" cy="2950074"/>
          </a:xfrm>
        </p:grpSpPr>
        <p:pic>
          <p:nvPicPr>
            <p:cNvPr id="79" name="Picture 7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80" name="Rectangle 79"/>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1" name="Picture 80"/>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82" name="Group 81"/>
          <p:cNvGrpSpPr/>
          <p:nvPr/>
        </p:nvGrpSpPr>
        <p:grpSpPr>
          <a:xfrm>
            <a:off x="8159515" y="2709450"/>
            <a:ext cx="1427560" cy="2385378"/>
            <a:chOff x="6371150" y="2709450"/>
            <a:chExt cx="1427560" cy="2385378"/>
          </a:xfrm>
        </p:grpSpPr>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6" name="Picture 85"/>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7" name="Picture 8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9" name="Group 88"/>
          <p:cNvGrpSpPr/>
          <p:nvPr/>
        </p:nvGrpSpPr>
        <p:grpSpPr>
          <a:xfrm>
            <a:off x="9834150" y="2252065"/>
            <a:ext cx="1671976" cy="2950074"/>
            <a:chOff x="3857138" y="-151910"/>
            <a:chExt cx="1671976" cy="2950074"/>
          </a:xfrm>
        </p:grpSpPr>
        <p:pic>
          <p:nvPicPr>
            <p:cNvPr id="90" name="Picture 8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91" name="Rectangle 9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 name="Picture 9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93" name="Group 92"/>
          <p:cNvGrpSpPr/>
          <p:nvPr/>
        </p:nvGrpSpPr>
        <p:grpSpPr>
          <a:xfrm>
            <a:off x="9947743" y="2709450"/>
            <a:ext cx="1427560" cy="2385378"/>
            <a:chOff x="6371150" y="2709450"/>
            <a:chExt cx="1427560" cy="2385378"/>
          </a:xfrm>
        </p:grpSpPr>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3" name="Picture 11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4" name="Picture 113"/>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15" name="Picture 1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2" name="Title 1"/>
          <p:cNvSpPr>
            <a:spLocks noGrp="1"/>
          </p:cNvSpPr>
          <p:nvPr>
            <p:ph type="title"/>
          </p:nvPr>
        </p:nvSpPr>
        <p:spPr/>
        <p:txBody>
          <a:bodyPr/>
          <a:lstStyle/>
          <a:p>
            <a:r>
              <a:rPr lang="en-US" dirty="0" smtClean="0"/>
              <a:t>VM with persistent drive</a:t>
            </a:r>
            <a:endParaRPr lang="en-US" dirty="0"/>
          </a:p>
        </p:txBody>
      </p:sp>
    </p:spTree>
    <p:extLst>
      <p:ext uri="{BB962C8B-B14F-4D97-AF65-F5344CB8AC3E}">
        <p14:creationId xmlns:p14="http://schemas.microsoft.com/office/powerpoint/2010/main" val="157894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fade">
                                      <p:cBhvr>
                                        <p:cTn id="11" dur="500"/>
                                        <p:tgtEl>
                                          <p:spTgt spid="9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371" y="89419"/>
            <a:ext cx="3257097" cy="325709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27200" y="3779519"/>
            <a:ext cx="2214880" cy="2527311"/>
          </a:xfrm>
          <a:prstGeom prst="rect">
            <a:avLst/>
          </a:prstGeom>
        </p:spPr>
      </p:pic>
      <p:sp>
        <p:nvSpPr>
          <p:cNvPr id="4" name="Rectangle 3"/>
          <p:cNvSpPr/>
          <p:nvPr/>
        </p:nvSpPr>
        <p:spPr bwMode="auto">
          <a:xfrm>
            <a:off x="5363848" y="1466705"/>
            <a:ext cx="6156620"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What is the cloud?</a:t>
            </a:r>
            <a:endParaRPr lang="en-US" altLang="zh-CN"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6032500" y="2590800"/>
            <a:ext cx="6156325" cy="2536825"/>
          </a:xfrm>
          <a:prstGeom prst="rect">
            <a:avLst/>
          </a:prstGeom>
        </p:spPr>
        <p:txBody>
          <a:bodyPr>
            <a:normAutofit/>
          </a:bodyPr>
          <a:lstStyle/>
          <a:p>
            <a:pPr marL="0" indent="0">
              <a:buNone/>
            </a:pPr>
            <a:r>
              <a:rPr lang="en-US" sz="4000" dirty="0">
                <a:solidFill>
                  <a:srgbClr val="00B0F0">
                    <a:alpha val="99000"/>
                  </a:srgbClr>
                </a:solidFill>
                <a:latin typeface="Segoe UI Light" pitchFamily="34" charset="0"/>
              </a:rPr>
              <a:t>An approach to computing that’s about internet scale </a:t>
            </a:r>
            <a:r>
              <a:rPr lang="en-US" sz="4000" dirty="0" smtClean="0">
                <a:solidFill>
                  <a:srgbClr val="00B0F0">
                    <a:alpha val="99000"/>
                  </a:srgbClr>
                </a:solidFill>
                <a:latin typeface="Segoe UI Light" pitchFamily="34" charset="0"/>
              </a:rPr>
              <a:t/>
            </a:r>
            <a:br>
              <a:rPr lang="en-US" sz="4000" dirty="0" smtClean="0">
                <a:solidFill>
                  <a:srgbClr val="00B0F0">
                    <a:alpha val="99000"/>
                  </a:srgbClr>
                </a:solidFill>
                <a:latin typeface="Segoe UI Light" pitchFamily="34" charset="0"/>
              </a:rPr>
            </a:br>
            <a:r>
              <a:rPr lang="en-US" sz="4000" dirty="0" smtClean="0">
                <a:solidFill>
                  <a:srgbClr val="00B0F0">
                    <a:alpha val="99000"/>
                  </a:srgbClr>
                </a:solidFill>
                <a:latin typeface="Segoe UI Light" pitchFamily="34" charset="0"/>
              </a:rPr>
              <a:t>and </a:t>
            </a:r>
            <a:r>
              <a:rPr lang="en-US" sz="4000" dirty="0">
                <a:solidFill>
                  <a:srgbClr val="00B0F0">
                    <a:alpha val="99000"/>
                  </a:srgbClr>
                </a:solidFill>
                <a:latin typeface="Segoe UI Light" pitchFamily="34" charset="0"/>
              </a:rPr>
              <a:t>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5839" y="1054023"/>
            <a:ext cx="1348677" cy="1333085"/>
          </a:xfrm>
          <a:prstGeom prst="rect">
            <a:avLst/>
          </a:prstGeom>
        </p:spPr>
      </p:pic>
    </p:spTree>
    <p:extLst>
      <p:ext uri="{BB962C8B-B14F-4D97-AF65-F5344CB8AC3E}">
        <p14:creationId xmlns:p14="http://schemas.microsoft.com/office/powerpoint/2010/main" val="29404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bwMode="auto">
          <a:xfrm>
            <a:off x="3401038" y="2969774"/>
            <a:ext cx="2325755" cy="882717"/>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extBox 48"/>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50"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3" name="Title 2"/>
          <p:cNvSpPr>
            <a:spLocks noGrp="1"/>
          </p:cNvSpPr>
          <p:nvPr>
            <p:ph type="title"/>
          </p:nvPr>
        </p:nvSpPr>
        <p:spPr/>
        <p:txBody>
          <a:bodyPr/>
          <a:lstStyle/>
          <a:p>
            <a:r>
              <a:rPr lang="en-US" dirty="0"/>
              <a:t>VM with persistent drive</a:t>
            </a:r>
          </a:p>
        </p:txBody>
      </p:sp>
    </p:spTree>
    <p:extLst>
      <p:ext uri="{BB962C8B-B14F-4D97-AF65-F5344CB8AC3E}">
        <p14:creationId xmlns:p14="http://schemas.microsoft.com/office/powerpoint/2010/main" val="22634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ppt_w*1.125000"/>
                                          </p:val>
                                        </p:tav>
                                        <p:tav tm="100000">
                                          <p:val>
                                            <p:strVal val="#ppt_x"/>
                                          </p:val>
                                        </p:tav>
                                      </p:tavLst>
                                    </p:anim>
                                    <p:animEffect transition="in" filter="wipe(right)">
                                      <p:cBhvr>
                                        <p:cTn id="8" dur="1000"/>
                                        <p:tgtEl>
                                          <p:spTgt spid="4"/>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44"/>
                                        </p:tgtEl>
                                        <p:attrNameLst>
                                          <p:attrName>style.visibility</p:attrName>
                                        </p:attrNameLst>
                                      </p:cBhvr>
                                      <p:to>
                                        <p:strVal val="visible"/>
                                      </p:to>
                                    </p:set>
                                    <p:animEffect transition="in" filter="fade">
                                      <p:cBhvr>
                                        <p:cTn id="16" dur="250"/>
                                        <p:tgtEl>
                                          <p:spTgt spid="144"/>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46"/>
                                        </p:tgtEl>
                                        <p:attrNameLst>
                                          <p:attrName>style.visibility</p:attrName>
                                        </p:attrNameLst>
                                      </p:cBhvr>
                                      <p:to>
                                        <p:strVal val="visible"/>
                                      </p:to>
                                    </p:set>
                                    <p:animEffect transition="in" filter="fade">
                                      <p:cBhvr>
                                        <p:cTn id="20" dur="250"/>
                                        <p:tgtEl>
                                          <p:spTgt spid="14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250"/>
                                        <p:tgtEl>
                                          <p:spTgt spid="145"/>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750"/>
                                        <p:tgtEl>
                                          <p:spTgt spid="45"/>
                                        </p:tgtEl>
                                      </p:cBhvr>
                                    </p:animEffect>
                                  </p:childTnLst>
                                </p:cTn>
                              </p:par>
                            </p:childTnLst>
                          </p:cTn>
                        </p:par>
                        <p:par>
                          <p:cTn id="29" fill="hold">
                            <p:stCondLst>
                              <p:cond delay="3000"/>
                            </p:stCondLst>
                            <p:childTnLst>
                              <p:par>
                                <p:cTn id="30" presetID="10" presetClass="exit" presetSubtype="0" fill="hold" grpId="1" nodeType="afterEffect">
                                  <p:stCondLst>
                                    <p:cond delay="0"/>
                                  </p:stCondLst>
                                  <p:childTnLst>
                                    <p:animEffect transition="out" filter="fade">
                                      <p:cBhvr>
                                        <p:cTn id="31" dur="1000"/>
                                        <p:tgtEl>
                                          <p:spTgt spid="4"/>
                                        </p:tgtEl>
                                      </p:cBhvr>
                                    </p:animEffect>
                                    <p:set>
                                      <p:cBhvr>
                                        <p:cTn id="3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6" grpId="0" animBg="1"/>
      <p:bldP spid="144" grpId="0" animBg="1"/>
      <p:bldP spid="145" grpId="0" animBg="1"/>
      <p:bldP spid="14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extBox 52"/>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55"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4" name="Title 3"/>
          <p:cNvSpPr>
            <a:spLocks noGrp="1"/>
          </p:cNvSpPr>
          <p:nvPr>
            <p:ph type="title"/>
          </p:nvPr>
        </p:nvSpPr>
        <p:spPr/>
        <p:txBody>
          <a:bodyPr/>
          <a:lstStyle/>
          <a:p>
            <a:r>
              <a:rPr lang="en-US" dirty="0"/>
              <a:t>VM with persistent drive</a:t>
            </a:r>
          </a:p>
        </p:txBody>
      </p:sp>
    </p:spTree>
    <p:extLst>
      <p:ext uri="{BB962C8B-B14F-4D97-AF65-F5344CB8AC3E}">
        <p14:creationId xmlns:p14="http://schemas.microsoft.com/office/powerpoint/2010/main" val="174995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250"/>
                                        <p:tgtEl>
                                          <p:spTgt spid="144"/>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itle 3"/>
          <p:cNvSpPr txBox="1">
            <a:spLocks/>
          </p:cNvSpPr>
          <p:nvPr/>
        </p:nvSpPr>
        <p:spPr>
          <a:xfrm>
            <a:off x="628009" y="2554470"/>
            <a:ext cx="4586070" cy="1994392"/>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r>
              <a:rPr sz="7200" dirty="0" smtClean="0">
                <a:solidFill>
                  <a:srgbClr val="5F5F5F">
                    <a:alpha val="99000"/>
                  </a:srgbClr>
                </a:solidFill>
              </a:rPr>
              <a:t>Reliable and always on</a:t>
            </a:r>
            <a:endParaRPr sz="7200" dirty="0">
              <a:solidFill>
                <a:srgbClr val="5F5F5F">
                  <a:alpha val="99000"/>
                </a:srgbClr>
              </a:solidFill>
            </a:endParaRPr>
          </a:p>
        </p:txBody>
      </p:sp>
      <p:sp>
        <p:nvSpPr>
          <p:cNvPr id="46" name="TextBox 45"/>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3" name="Title 2"/>
          <p:cNvSpPr>
            <a:spLocks noGrp="1"/>
          </p:cNvSpPr>
          <p:nvPr>
            <p:ph type="title"/>
          </p:nvPr>
        </p:nvSpPr>
        <p:spPr/>
        <p:txBody>
          <a:bodyPr/>
          <a:lstStyle/>
          <a:p>
            <a:r>
              <a:rPr lang="en-US" dirty="0"/>
              <a:t>VM with persistent drive</a:t>
            </a:r>
          </a:p>
        </p:txBody>
      </p:sp>
    </p:spTree>
    <p:extLst>
      <p:ext uri="{BB962C8B-B14F-4D97-AF65-F5344CB8AC3E}">
        <p14:creationId xmlns:p14="http://schemas.microsoft.com/office/powerpoint/2010/main" val="266597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bwMode="auto">
          <a:xfrm>
            <a:off x="85690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2" name="Oval 61"/>
          <p:cNvSpPr/>
          <p:nvPr/>
        </p:nvSpPr>
        <p:spPr bwMode="auto">
          <a:xfrm>
            <a:off x="449421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7" name="Group 26"/>
          <p:cNvGrpSpPr/>
          <p:nvPr/>
        </p:nvGrpSpPr>
        <p:grpSpPr>
          <a:xfrm>
            <a:off x="484093" y="2191962"/>
            <a:ext cx="4873213" cy="2749491"/>
            <a:chOff x="484093" y="1352838"/>
            <a:chExt cx="4873213" cy="2749491"/>
          </a:xfrm>
        </p:grpSpPr>
        <p:cxnSp>
          <p:nvCxnSpPr>
            <p:cNvPr id="1350" name="Straight Connector 1349"/>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1" name="Straight Connector 1350"/>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2" name="Straight Connector 1351"/>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3" name="Straight Connector 1352"/>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itle 3"/>
          <p:cNvSpPr txBox="1">
            <a:spLocks/>
          </p:cNvSpPr>
          <p:nvPr/>
        </p:nvSpPr>
        <p:spPr>
          <a:xfrm>
            <a:off x="628009" y="5160219"/>
            <a:ext cx="4586070" cy="11079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4000" dirty="0" smtClean="0">
                <a:solidFill>
                  <a:srgbClr val="5F5F5F">
                    <a:alpha val="99000"/>
                  </a:srgbClr>
                </a:solidFill>
              </a:rPr>
              <a:t>Continuous storage </a:t>
            </a:r>
            <a:br>
              <a:rPr sz="4000" dirty="0" smtClean="0">
                <a:solidFill>
                  <a:srgbClr val="5F5F5F">
                    <a:alpha val="99000"/>
                  </a:srgbClr>
                </a:solidFill>
              </a:rPr>
            </a:br>
            <a:r>
              <a:rPr sz="4000" dirty="0" smtClean="0">
                <a:solidFill>
                  <a:srgbClr val="5F5F5F">
                    <a:alpha val="99000"/>
                  </a:srgbClr>
                </a:solidFill>
              </a:rPr>
              <a:t>geo-replication</a:t>
            </a:r>
            <a:endParaRPr sz="4000" dirty="0">
              <a:solidFill>
                <a:srgbClr val="5F5F5F">
                  <a:alpha val="99000"/>
                </a:srgbClr>
              </a:solidFill>
            </a:endParaRPr>
          </a:p>
        </p:txBody>
      </p:sp>
      <p:sp>
        <p:nvSpPr>
          <p:cNvPr id="1339" name="Oval 536"/>
          <p:cNvSpPr>
            <a:spLocks noChangeAspect="1" noChangeArrowheads="1"/>
          </p:cNvSpPr>
          <p:nvPr/>
        </p:nvSpPr>
        <p:spPr bwMode="auto">
          <a:xfrm>
            <a:off x="1053913"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grpSp>
        <p:nvGrpSpPr>
          <p:cNvPr id="21" name="Group 20"/>
          <p:cNvGrpSpPr/>
          <p:nvPr/>
        </p:nvGrpSpPr>
        <p:grpSpPr>
          <a:xfrm>
            <a:off x="628009" y="2058323"/>
            <a:ext cx="4582487" cy="2941875"/>
            <a:chOff x="628009" y="1463040"/>
            <a:chExt cx="4582487" cy="2460962"/>
          </a:xfrm>
        </p:grpSpPr>
        <p:cxnSp>
          <p:nvCxnSpPr>
            <p:cNvPr id="20" name="Straight Connector 19"/>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2" name="Straight Connector 1341"/>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3" name="Straight Connector 1342"/>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4" name="Straight Connector 1343"/>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5" name="Straight Connector 1344"/>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6" name="Straight Connector 1345"/>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8" name="Pentagon 17"/>
          <p:cNvSpPr/>
          <p:nvPr/>
        </p:nvSpPr>
        <p:spPr bwMode="auto">
          <a:xfrm rot="5400000">
            <a:off x="389090" y="2806107"/>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WEST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5" name="Pentagon 1354"/>
          <p:cNvSpPr/>
          <p:nvPr/>
        </p:nvSpPr>
        <p:spPr bwMode="auto">
          <a:xfrm rot="5400000">
            <a:off x="4038074" y="2806108"/>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EAST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8" name="Oval 536"/>
          <p:cNvSpPr>
            <a:spLocks noChangeAspect="1" noChangeArrowheads="1"/>
          </p:cNvSpPr>
          <p:nvPr/>
        </p:nvSpPr>
        <p:spPr bwMode="auto">
          <a:xfrm>
            <a:off x="4691224"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sp>
        <p:nvSpPr>
          <p:cNvPr id="23" name="TextBox 22"/>
          <p:cNvSpPr txBox="1"/>
          <p:nvPr/>
        </p:nvSpPr>
        <p:spPr>
          <a:xfrm>
            <a:off x="2247465" y="4593702"/>
            <a:ext cx="1183016" cy="249299"/>
          </a:xfrm>
          <a:prstGeom prst="rect">
            <a:avLst/>
          </a:prstGeom>
          <a:noFill/>
        </p:spPr>
        <p:txBody>
          <a:bodyPr wrap="none" lIns="0" tIns="0" rIns="0" bIns="0" rtlCol="0">
            <a:spAutoFit/>
          </a:bodyPr>
          <a:lstStyle/>
          <a:p>
            <a:pPr>
              <a:lnSpc>
                <a:spcPct val="90000"/>
              </a:lnSpc>
              <a:spcBef>
                <a:spcPct val="20000"/>
              </a:spcBef>
              <a:buSzPct val="80000"/>
            </a:pPr>
            <a:r>
              <a:rPr lang="en-US" sz="1800" i="1" dirty="0" smtClean="0">
                <a:solidFill>
                  <a:srgbClr val="FFFFFF"/>
                </a:solidFill>
              </a:rPr>
              <a:t>&gt; 500 miles</a:t>
            </a:r>
            <a:endParaRPr lang="en-US" sz="1800" i="1" dirty="0">
              <a:solidFill>
                <a:srgbClr val="FFFFFF"/>
              </a:solidFill>
            </a:endParaRPr>
          </a:p>
        </p:txBody>
      </p:sp>
      <p:cxnSp>
        <p:nvCxnSpPr>
          <p:cNvPr id="1359" name="Straight Connector 1358"/>
          <p:cNvCxnSpPr/>
          <p:nvPr/>
        </p:nvCxnSpPr>
        <p:spPr>
          <a:xfrm>
            <a:off x="1106861" y="4443869"/>
            <a:ext cx="3584363"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65" name="Group 64"/>
          <p:cNvGrpSpPr/>
          <p:nvPr/>
        </p:nvGrpSpPr>
        <p:grpSpPr>
          <a:xfrm>
            <a:off x="6257557" y="2252065"/>
            <a:ext cx="1671976" cy="2950074"/>
            <a:chOff x="3857138" y="-151910"/>
            <a:chExt cx="1671976" cy="2950074"/>
          </a:xfrm>
        </p:grpSpPr>
        <p:pic>
          <p:nvPicPr>
            <p:cNvPr id="66" name="Picture 6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7" name="Rectangle 66"/>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8" name="Picture 6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9" name="Group 68"/>
          <p:cNvGrpSpPr/>
          <p:nvPr/>
        </p:nvGrpSpPr>
        <p:grpSpPr>
          <a:xfrm>
            <a:off x="8045922" y="2252065"/>
            <a:ext cx="1671976" cy="2950074"/>
            <a:chOff x="3857138" y="-151910"/>
            <a:chExt cx="1671976" cy="2950074"/>
          </a:xfrm>
        </p:grpSpPr>
        <p:pic>
          <p:nvPicPr>
            <p:cNvPr id="70" name="Picture 6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1" name="Rectangle 7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2" name="Picture 7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73" name="Group 72"/>
          <p:cNvGrpSpPr/>
          <p:nvPr/>
        </p:nvGrpSpPr>
        <p:grpSpPr>
          <a:xfrm>
            <a:off x="9834150" y="2252065"/>
            <a:ext cx="1671976" cy="2950074"/>
            <a:chOff x="3857138" y="-151910"/>
            <a:chExt cx="1671976" cy="2950074"/>
          </a:xfrm>
        </p:grpSpPr>
        <p:pic>
          <p:nvPicPr>
            <p:cNvPr id="74" name="Picture 7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5" name="Rectangle 7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7" name="Picture 7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78" name="Rounded Rectangle 77"/>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9" name="Rounded Rectangle 78"/>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0" name="Rounded Rectangle 79"/>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81" name="Group 80"/>
          <p:cNvGrpSpPr/>
          <p:nvPr/>
        </p:nvGrpSpPr>
        <p:grpSpPr>
          <a:xfrm>
            <a:off x="8159515" y="2709450"/>
            <a:ext cx="1427560" cy="2385378"/>
            <a:chOff x="6371150" y="2709450"/>
            <a:chExt cx="1427560" cy="2385378"/>
          </a:xfrm>
        </p:grpSpPr>
        <p:pic>
          <p:nvPicPr>
            <p:cNvPr id="82"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5" name="Picture 8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6" name="Picture 8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8" name="Group 87"/>
          <p:cNvGrpSpPr/>
          <p:nvPr/>
        </p:nvGrpSpPr>
        <p:grpSpPr>
          <a:xfrm>
            <a:off x="9947743" y="2709450"/>
            <a:ext cx="1427560" cy="2385378"/>
            <a:chOff x="6371150" y="2709450"/>
            <a:chExt cx="1427560" cy="2385378"/>
          </a:xfrm>
        </p:grpSpPr>
        <p:pic>
          <p:nvPicPr>
            <p:cNvPr id="89" name="Picture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2" name="Picture 9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93" name="Picture 9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95" name="Group 94"/>
          <p:cNvGrpSpPr/>
          <p:nvPr/>
        </p:nvGrpSpPr>
        <p:grpSpPr>
          <a:xfrm>
            <a:off x="8173259" y="3602456"/>
            <a:ext cx="600626" cy="752080"/>
            <a:chOff x="8173259" y="3602456"/>
            <a:chExt cx="600626" cy="752080"/>
          </a:xfrm>
        </p:grpSpPr>
        <p:sp>
          <p:nvSpPr>
            <p:cNvPr id="96" name="Rounded Rectangle 95"/>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7" name="Picture 96"/>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112" name="Rounded Rectangle 111"/>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Rounded Rectangle 112"/>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4" name="Group 113"/>
          <p:cNvGrpSpPr/>
          <p:nvPr/>
        </p:nvGrpSpPr>
        <p:grpSpPr>
          <a:xfrm>
            <a:off x="6371150" y="2709450"/>
            <a:ext cx="1427560" cy="2385378"/>
            <a:chOff x="6371150" y="2709450"/>
            <a:chExt cx="1427560" cy="2385378"/>
          </a:xfrm>
        </p:grpSpPr>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8" name="Picture 117"/>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9" name="Picture 11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2" name="Oval 1"/>
          <p:cNvSpPr/>
          <p:nvPr/>
        </p:nvSpPr>
        <p:spPr bwMode="auto">
          <a:xfrm>
            <a:off x="1016625" y="435243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8" name="Oval 97"/>
          <p:cNvSpPr/>
          <p:nvPr/>
        </p:nvSpPr>
        <p:spPr bwMode="auto">
          <a:xfrm>
            <a:off x="1014915" y="435072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9" name="TextBox 98"/>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0722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39"/>
                                        </p:tgtEl>
                                        <p:attrNameLst>
                                          <p:attrName>style.visibility</p:attrName>
                                        </p:attrNameLst>
                                      </p:cBhvr>
                                      <p:to>
                                        <p:strVal val="visible"/>
                                      </p:to>
                                    </p:set>
                                    <p:animEffect transition="in" filter="fade">
                                      <p:cBhvr>
                                        <p:cTn id="22" dur="250"/>
                                        <p:tgtEl>
                                          <p:spTgt spid="1339"/>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355"/>
                                        </p:tgtEl>
                                        <p:attrNameLst>
                                          <p:attrName>style.visibility</p:attrName>
                                        </p:attrNameLst>
                                      </p:cBhvr>
                                      <p:to>
                                        <p:strVal val="visible"/>
                                      </p:to>
                                    </p:set>
                                    <p:animEffect transition="in" filter="wipe(down)">
                                      <p:cBhvr>
                                        <p:cTn id="26" dur="500"/>
                                        <p:tgtEl>
                                          <p:spTgt spid="1355"/>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1358"/>
                                        </p:tgtEl>
                                        <p:attrNameLst>
                                          <p:attrName>style.visibility</p:attrName>
                                        </p:attrNameLst>
                                      </p:cBhvr>
                                      <p:to>
                                        <p:strVal val="visible"/>
                                      </p:to>
                                    </p:set>
                                    <p:animEffect transition="in" filter="fade">
                                      <p:cBhvr>
                                        <p:cTn id="30" dur="250"/>
                                        <p:tgtEl>
                                          <p:spTgt spid="1358"/>
                                        </p:tgtEl>
                                      </p:cBhvr>
                                    </p:animEffect>
                                  </p:childTnLst>
                                </p:cTn>
                              </p:par>
                            </p:childTnLst>
                          </p:cTn>
                        </p:par>
                        <p:par>
                          <p:cTn id="31" fill="hold">
                            <p:stCondLst>
                              <p:cond delay="3000"/>
                            </p:stCondLst>
                            <p:childTnLst>
                              <p:par>
                                <p:cTn id="32" presetID="10" presetClass="entr" presetSubtype="0" fill="hold" grpId="0" nodeType="afterEffect">
                                  <p:stCondLst>
                                    <p:cond delay="10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250"/>
                                        <p:tgtEl>
                                          <p:spTgt spid="64"/>
                                        </p:tgtEl>
                                      </p:cBhvr>
                                    </p:animEffect>
                                  </p:childTnLst>
                                </p:cTn>
                              </p:par>
                              <p:par>
                                <p:cTn id="35" presetID="22" presetClass="entr" presetSubtype="8" fill="hold" nodeType="withEffect">
                                  <p:stCondLst>
                                    <p:cond delay="1000"/>
                                  </p:stCondLst>
                                  <p:childTnLst>
                                    <p:set>
                                      <p:cBhvr>
                                        <p:cTn id="36" dur="1" fill="hold">
                                          <p:stCondLst>
                                            <p:cond delay="0"/>
                                          </p:stCondLst>
                                        </p:cTn>
                                        <p:tgtEl>
                                          <p:spTgt spid="1359"/>
                                        </p:tgtEl>
                                        <p:attrNameLst>
                                          <p:attrName>style.visibility</p:attrName>
                                        </p:attrNameLst>
                                      </p:cBhvr>
                                      <p:to>
                                        <p:strVal val="visible"/>
                                      </p:to>
                                    </p:set>
                                    <p:animEffect transition="in" filter="wipe(left)">
                                      <p:cBhvr>
                                        <p:cTn id="37" dur="1000"/>
                                        <p:tgtEl>
                                          <p:spTgt spid="1359"/>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childTnLst>
                          </p:cTn>
                        </p:par>
                        <p:par>
                          <p:cTn id="42" fill="hold">
                            <p:stCondLst>
                              <p:cond delay="525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2"/>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98"/>
                                        </p:tgtEl>
                                        <p:attrNameLst>
                                          <p:attrName>ppt_x</p:attrName>
                                          <p:attrName>ppt_y</p:attrName>
                                        </p:attrNameLst>
                                      </p:cBhvr>
                                      <p:rCtr x="14943" y="0"/>
                                    </p:animMotion>
                                  </p:childTnLst>
                                </p:cTn>
                              </p:par>
                            </p:childTnLst>
                          </p:cTn>
                        </p:par>
                        <p:par>
                          <p:cTn id="53" fill="hold">
                            <p:stCondLst>
                              <p:cond delay="77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2" grpId="0" animBg="1"/>
      <p:bldP spid="61" grpId="0"/>
      <p:bldP spid="1339" grpId="0" animBg="1"/>
      <p:bldP spid="18" grpId="0" animBg="1"/>
      <p:bldP spid="1355" grpId="0" animBg="1"/>
      <p:bldP spid="1358" grpId="0" animBg="1"/>
      <p:bldP spid="23" grpId="0"/>
      <p:bldP spid="2" grpId="0" animBg="1"/>
      <p:bldP spid="2" grpId="1" animBg="1"/>
      <p:bldP spid="98" grpId="0" animBg="1"/>
      <p:bldP spid="9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Web sites </a:t>
            </a:r>
            <a:endParaRPr dirty="0">
              <a:solidFill>
                <a:schemeClr val="tx1">
                  <a:alpha val="99000"/>
                </a:schemeClr>
              </a:solidFill>
            </a:endParaRPr>
          </a:p>
        </p:txBody>
      </p:sp>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with ASP.NET, Node.js or PHP</a:t>
            </a:r>
          </a:p>
          <a:p>
            <a:pPr marL="3175" indent="0">
              <a:lnSpc>
                <a:spcPct val="100000"/>
              </a:lnSpc>
              <a:buNone/>
            </a:pPr>
            <a:r>
              <a:rPr lang="en-US" sz="2400" dirty="0" smtClean="0">
                <a:latin typeface="+mn-lt"/>
              </a:rPr>
              <a:t>Deploy in seconds with FTP, </a:t>
            </a:r>
            <a:r>
              <a:rPr lang="en-US" sz="2400" dirty="0" err="1" smtClean="0">
                <a:latin typeface="+mn-lt"/>
              </a:rPr>
              <a:t>Git</a:t>
            </a:r>
            <a:r>
              <a:rPr lang="en-US" sz="2400" dirty="0" smtClean="0">
                <a:latin typeface="+mn-lt"/>
              </a:rPr>
              <a:t> or TFS</a:t>
            </a:r>
          </a:p>
          <a:p>
            <a:pPr marL="3175" indent="0">
              <a:lnSpc>
                <a:spcPct val="100000"/>
              </a:lnSpc>
              <a:buNone/>
            </a:pPr>
            <a:r>
              <a:rPr lang="en-US" sz="2400" dirty="0" smtClean="0">
                <a:latin typeface="+mn-lt"/>
              </a:rPr>
              <a:t>Start for free, scale up as your traffic grows</a:t>
            </a:r>
          </a:p>
        </p:txBody>
      </p:sp>
    </p:spTree>
    <p:extLst>
      <p:ext uri="{BB962C8B-B14F-4D97-AF65-F5344CB8AC3E}">
        <p14:creationId xmlns:p14="http://schemas.microsoft.com/office/powerpoint/2010/main" val="3943933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Web sites</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467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smtClean="0">
                    <a:solidFill>
                      <a:schemeClr val="tx1">
                        <a:alpha val="99000"/>
                      </a:schemeClr>
                    </a:solidFill>
                    <a:latin typeface="Segoe UI Light" pitchFamily="34" charset="0"/>
                  </a:rPr>
                  <a:t>1</a:t>
                </a:r>
                <a:endParaRPr lang="en-US" sz="6600" dirty="0">
                  <a:solidFill>
                    <a:schemeClr val="tx1">
                      <a:alpha val="99000"/>
                    </a:schemeClr>
                  </a:solidFill>
                  <a:latin typeface="Segoe UI Light" pitchFamily="34" charset="0"/>
                </a:endParaRPr>
              </a:p>
            </p:txBody>
          </p:sp>
          <p:sp>
            <p:nvSpPr>
              <p:cNvPr id="23" name="Rectangle 22"/>
              <p:cNvSpPr/>
              <p:nvPr/>
            </p:nvSpPr>
            <p:spPr bwMode="auto">
              <a:xfrm>
                <a:off x="2543998" y="6093146"/>
                <a:ext cx="8058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0619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67" name="Group 66"/>
          <p:cNvGrpSpPr/>
          <p:nvPr/>
        </p:nvGrpSpPr>
        <p:grpSpPr>
          <a:xfrm>
            <a:off x="-216815" y="5727773"/>
            <a:ext cx="12622489" cy="1046296"/>
            <a:chOff x="-5297672" y="5194194"/>
            <a:chExt cx="16604405" cy="1376362"/>
          </a:xfrm>
        </p:grpSpPr>
        <p:pic>
          <p:nvPicPr>
            <p:cNvPr id="68"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69"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0"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1" name="Picture 2" descr="C:\Users\jonahs\Documents\Dropbox\Projects SCOTT\Azure Deck\Source Images\server-blu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7"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18"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 y="0"/>
            <a:ext cx="12188826" cy="983234"/>
            <a:chOff x="-1" y="0"/>
            <a:chExt cx="12188826" cy="983234"/>
          </a:xfrm>
        </p:grpSpPr>
        <p:grpSp>
          <p:nvGrpSpPr>
            <p:cNvPr id="13" name="Group 12"/>
            <p:cNvGrpSpPr/>
            <p:nvPr/>
          </p:nvGrpSpPr>
          <p:grpSpPr>
            <a:xfrm>
              <a:off x="-1" y="0"/>
              <a:ext cx="12180802" cy="983234"/>
              <a:chOff x="-1" y="0"/>
              <a:chExt cx="12180802" cy="983234"/>
            </a:xfrm>
          </p:grpSpPr>
          <p:sp>
            <p:nvSpPr>
              <p:cNvPr id="11" name="Rectangle 1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1" name="Rectangle 110"/>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3" name="Group 72"/>
            <p:cNvGrpSpPr/>
            <p:nvPr/>
          </p:nvGrpSpPr>
          <p:grpSpPr>
            <a:xfrm>
              <a:off x="0" y="300008"/>
              <a:ext cx="12188825" cy="683226"/>
              <a:chOff x="0" y="300008"/>
              <a:chExt cx="12188825" cy="683226"/>
            </a:xfrm>
          </p:grpSpPr>
          <p:sp>
            <p:nvSpPr>
              <p:cNvPr id="7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00AEEF">
                        <a:alpha val="99000"/>
                      </a:srgbClr>
                    </a:solidFill>
                  </a:rPr>
                  <a:t>shared</a:t>
                </a:r>
                <a:endParaRPr sz="3200" dirty="0">
                  <a:solidFill>
                    <a:srgbClr val="00AEEF">
                      <a:alpha val="99000"/>
                    </a:srgbClr>
                  </a:solidFill>
                </a:endParaRPr>
              </a:p>
            </p:txBody>
          </p:sp>
          <p:sp>
            <p:nvSpPr>
              <p:cNvPr id="7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FFFFFF">
                        <a:alpha val="99000"/>
                      </a:srgbClr>
                    </a:solidFill>
                  </a:rPr>
                  <a:t>reserved</a:t>
                </a:r>
                <a:endParaRPr sz="3200" dirty="0">
                  <a:solidFill>
                    <a:srgbClr val="FFFFFF">
                      <a:alpha val="99000"/>
                    </a:srgbClr>
                  </a:solidFill>
                </a:endParaRPr>
              </a:p>
            </p:txBody>
          </p:sp>
          <p:cxnSp>
            <p:nvCxnSpPr>
              <p:cNvPr id="76" name="Straight Connector 7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smtClean="0">
                    <a:solidFill>
                      <a:schemeClr val="bg1">
                        <a:alpha val="99000"/>
                      </a:schemeClr>
                    </a:solidFill>
                  </a:rPr>
                  <a:t>Shared </a:t>
                </a:r>
                <a:r>
                  <a:rPr lang="en-US" sz="1600" b="1" cap="all" dirty="0" err="1" smtClean="0">
                    <a:solidFill>
                      <a:schemeClr val="bg1">
                        <a:alpha val="99000"/>
                      </a:schemeClr>
                    </a:solidFill>
                  </a:rPr>
                  <a:t>instanceS</a:t>
                </a:r>
                <a:endParaRPr lang="en-US" sz="16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418"/>
            <a:ext cx="852458" cy="530688"/>
            <a:chOff x="3774801" y="3161749"/>
            <a:chExt cx="852458" cy="530688"/>
          </a:xfrm>
        </p:grpSpPr>
        <p:sp>
          <p:nvSpPr>
            <p:cNvPr id="109" name="Rectangle 108"/>
            <p:cNvSpPr/>
            <p:nvPr/>
          </p:nvSpPr>
          <p:spPr bwMode="auto">
            <a:xfrm>
              <a:off x="3774801" y="3200546"/>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87081" y="3161749"/>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sp>
        <p:nvSpPr>
          <p:cNvPr id="10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sz="3200" dirty="0" smtClean="0">
                <a:solidFill>
                  <a:schemeClr val="tx1">
                    <a:alpha val="99000"/>
                  </a:schemeClr>
                </a:solidFill>
                <a:latin typeface="Segoe UI" pitchFamily="34" charset="0"/>
                <a:ea typeface="Segoe UI" pitchFamily="34" charset="0"/>
                <a:cs typeface="Segoe UI" pitchFamily="34" charset="0"/>
              </a:rPr>
              <a:t>shared</a:t>
            </a:r>
            <a:endParaRPr sz="3200" dirty="0">
              <a:solidFill>
                <a:schemeClr val="tx1">
                  <a:alpha val="99000"/>
                </a:schemeClr>
              </a:solidFill>
              <a:latin typeface="Segoe UI" pitchFamily="34" charset="0"/>
              <a:ea typeface="Segoe UI" pitchFamily="34" charset="0"/>
              <a:cs typeface="Segoe UI" pitchFamily="34" charset="0"/>
            </a:endParaRPr>
          </a:p>
        </p:txBody>
      </p:sp>
      <p:sp>
        <p:nvSpPr>
          <p:cNvPr id="4" name="Title 3"/>
          <p:cNvSpPr>
            <a:spLocks noGrp="1"/>
          </p:cNvSpPr>
          <p:nvPr>
            <p:ph type="title"/>
          </p:nvPr>
        </p:nvSpPr>
        <p:spPr>
          <a:xfrm>
            <a:off x="519112" y="228600"/>
            <a:ext cx="11149013" cy="747897"/>
          </a:xfrm>
        </p:spPr>
        <p:txBody>
          <a:bodyPr/>
          <a:lstStyle/>
          <a:p>
            <a:r>
              <a:rPr lang="en-US" dirty="0" smtClean="0">
                <a:solidFill>
                  <a:schemeClr val="bg1">
                    <a:alpha val="99000"/>
                  </a:schemeClr>
                </a:solidFill>
              </a:rPr>
              <a:t>Web sites</a:t>
            </a:r>
            <a:endParaRPr lang="en-US" dirty="0">
              <a:solidFill>
                <a:schemeClr val="bg1">
                  <a:alpha val="99000"/>
                </a:schemeClr>
              </a:solidFill>
            </a:endParaRPr>
          </a:p>
        </p:txBody>
      </p:sp>
    </p:spTree>
    <p:extLst>
      <p:ext uri="{BB962C8B-B14F-4D97-AF65-F5344CB8AC3E}">
        <p14:creationId xmlns:p14="http://schemas.microsoft.com/office/powerpoint/2010/main" val="272709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50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5"/>
                                        </p:tgtEl>
                                        <p:attrNameLst>
                                          <p:attrName>style.visibility</p:attrName>
                                        </p:attrNameLst>
                                      </p:cBhvr>
                                      <p:to>
                                        <p:strVal val="visible"/>
                                      </p:to>
                                    </p:set>
                                    <p:animEffect transition="in" filter="fade">
                                      <p:cBhvr>
                                        <p:cTn id="2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4049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440583"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Shared </a:t>
                </a:r>
                <a:r>
                  <a:rPr lang="en-US" sz="1600" b="1" cap="all" dirty="0" err="1">
                    <a:solidFill>
                      <a:schemeClr val="bg1">
                        <a:alpha val="99000"/>
                      </a:schemeClr>
                    </a:solidFill>
                  </a:rPr>
                  <a:t>instanceS</a:t>
                </a:r>
                <a:endParaRPr lang="en-US" sz="16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693"/>
            <a:ext cx="852458" cy="530688"/>
            <a:chOff x="3780607" y="3155943"/>
            <a:chExt cx="852458" cy="530688"/>
          </a:xfrm>
        </p:grpSpPr>
        <p:sp>
          <p:nvSpPr>
            <p:cNvPr id="109" name="Rectangle 108"/>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4" name="Group 113"/>
          <p:cNvGrpSpPr/>
          <p:nvPr/>
        </p:nvGrpSpPr>
        <p:grpSpPr>
          <a:xfrm>
            <a:off x="1850962" y="4536375"/>
            <a:ext cx="852458" cy="530688"/>
            <a:chOff x="3780607" y="3155943"/>
            <a:chExt cx="852458" cy="530688"/>
          </a:xfrm>
        </p:grpSpPr>
        <p:sp>
          <p:nvSpPr>
            <p:cNvPr id="115" name="Rectangle 114"/>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6" name="Rectangle 115"/>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9" name="Group 118"/>
          <p:cNvGrpSpPr/>
          <p:nvPr/>
        </p:nvGrpSpPr>
        <p:grpSpPr>
          <a:xfrm>
            <a:off x="-1" y="0"/>
            <a:ext cx="12188826" cy="983234"/>
            <a:chOff x="-1" y="0"/>
            <a:chExt cx="12188826" cy="983234"/>
          </a:xfrm>
        </p:grpSpPr>
        <p:grpSp>
          <p:nvGrpSpPr>
            <p:cNvPr id="121" name="Group 120"/>
            <p:cNvGrpSpPr/>
            <p:nvPr/>
          </p:nvGrpSpPr>
          <p:grpSpPr>
            <a:xfrm>
              <a:off x="-1" y="0"/>
              <a:ext cx="12180802" cy="983234"/>
              <a:chOff x="-1" y="0"/>
              <a:chExt cx="12180802" cy="983234"/>
            </a:xfrm>
          </p:grpSpPr>
          <p:sp>
            <p:nvSpPr>
              <p:cNvPr id="131" name="Rectangle 13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2" name="Rectangle 13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3" name="Rectangle 132"/>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23" name="Group 122"/>
            <p:cNvGrpSpPr/>
            <p:nvPr/>
          </p:nvGrpSpPr>
          <p:grpSpPr>
            <a:xfrm>
              <a:off x="0" y="300008"/>
              <a:ext cx="12188825" cy="683226"/>
              <a:chOff x="0" y="300008"/>
              <a:chExt cx="12188825" cy="683226"/>
            </a:xfrm>
          </p:grpSpPr>
          <p:sp>
            <p:nvSpPr>
              <p:cNvPr id="12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shared</a:t>
                </a:r>
                <a:endParaRPr lang="en-US" sz="3200" dirty="0">
                  <a:solidFill>
                    <a:srgbClr val="00AEEF">
                      <a:alpha val="99000"/>
                    </a:srgbClr>
                  </a:solidFill>
                </a:endParaRPr>
              </a:p>
            </p:txBody>
          </p:sp>
          <p:sp>
            <p:nvSpPr>
              <p:cNvPr id="12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reserved</a:t>
                </a:r>
                <a:endParaRPr lang="en-US" sz="3200" dirty="0">
                  <a:solidFill>
                    <a:srgbClr val="FFFFFF">
                      <a:alpha val="99000"/>
                    </a:srgbClr>
                  </a:solidFill>
                </a:endParaRPr>
              </a:p>
            </p:txBody>
          </p:sp>
          <p:cxnSp>
            <p:nvCxnSpPr>
              <p:cNvPr id="126" name="Straight Connector 12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07"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shared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11" name="Group 110"/>
          <p:cNvGrpSpPr/>
          <p:nvPr/>
        </p:nvGrpSpPr>
        <p:grpSpPr>
          <a:xfrm>
            <a:off x="-216815" y="5727773"/>
            <a:ext cx="12622489" cy="1046296"/>
            <a:chOff x="-5297672" y="5194194"/>
            <a:chExt cx="16604405" cy="1376362"/>
          </a:xfrm>
        </p:grpSpPr>
        <p:pic>
          <p:nvPicPr>
            <p:cNvPr id="11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3"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4"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5"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6"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37"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8475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2420" y="1589948"/>
            <a:ext cx="6576424" cy="4691237"/>
            <a:chOff x="-292420" y="1589948"/>
            <a:chExt cx="6576424" cy="4691237"/>
          </a:xfrm>
        </p:grpSpPr>
        <p:grpSp>
          <p:nvGrpSpPr>
            <p:cNvPr id="226" name="Group 225"/>
            <p:cNvGrpSpPr/>
            <p:nvPr/>
          </p:nvGrpSpPr>
          <p:grpSpPr>
            <a:xfrm>
              <a:off x="-292420" y="1589948"/>
              <a:ext cx="6576424" cy="4691237"/>
              <a:chOff x="-292420" y="1589948"/>
              <a:chExt cx="6576424" cy="4691237"/>
            </a:xfrm>
          </p:grpSpPr>
          <p:sp>
            <p:nvSpPr>
              <p:cNvPr id="227"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28" name="Group 227"/>
              <p:cNvGrpSpPr/>
              <p:nvPr/>
            </p:nvGrpSpPr>
            <p:grpSpPr>
              <a:xfrm>
                <a:off x="-1" y="2752725"/>
                <a:ext cx="6059952" cy="2330247"/>
                <a:chOff x="-1" y="2752725"/>
                <a:chExt cx="6059952" cy="2330247"/>
              </a:xfrm>
            </p:grpSpPr>
            <p:grpSp>
              <p:nvGrpSpPr>
                <p:cNvPr id="229" name="Group 228"/>
                <p:cNvGrpSpPr/>
                <p:nvPr/>
              </p:nvGrpSpPr>
              <p:grpSpPr>
                <a:xfrm>
                  <a:off x="5683855" y="3073496"/>
                  <a:ext cx="376096" cy="631077"/>
                  <a:chOff x="2146300" y="552450"/>
                  <a:chExt cx="3428608" cy="5753100"/>
                </a:xfrm>
              </p:grpSpPr>
              <p:pic>
                <p:nvPicPr>
                  <p:cNvPr id="294" name="Picture 29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5" name="Rectangle 294"/>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0" name="Group 229"/>
                <p:cNvGrpSpPr/>
                <p:nvPr/>
              </p:nvGrpSpPr>
              <p:grpSpPr>
                <a:xfrm>
                  <a:off x="5683855" y="3762695"/>
                  <a:ext cx="376096" cy="631077"/>
                  <a:chOff x="2146300" y="552450"/>
                  <a:chExt cx="3428608" cy="5753100"/>
                </a:xfrm>
              </p:grpSpPr>
              <p:pic>
                <p:nvPicPr>
                  <p:cNvPr id="292" name="Picture 29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3" name="Rectangle 292"/>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1" name="Group 230"/>
                <p:cNvGrpSpPr/>
                <p:nvPr/>
              </p:nvGrpSpPr>
              <p:grpSpPr>
                <a:xfrm>
                  <a:off x="5683855" y="4451895"/>
                  <a:ext cx="376096" cy="631077"/>
                  <a:chOff x="2146300" y="552450"/>
                  <a:chExt cx="3428608" cy="5753100"/>
                </a:xfrm>
              </p:grpSpPr>
              <p:pic>
                <p:nvPicPr>
                  <p:cNvPr id="290" name="Picture 28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1" name="Rectangle 290"/>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32" name="TextBox 231"/>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Shared </a:t>
                  </a:r>
                  <a:r>
                    <a:rPr lang="en-US" sz="1600" b="1" cap="all" dirty="0" err="1">
                      <a:solidFill>
                        <a:schemeClr val="bg1">
                          <a:alpha val="99000"/>
                        </a:schemeClr>
                      </a:solidFill>
                    </a:rPr>
                    <a:t>instanceS</a:t>
                  </a:r>
                  <a:endParaRPr lang="en-US" sz="1600" b="1" cap="all" dirty="0">
                    <a:solidFill>
                      <a:schemeClr val="bg1">
                        <a:alpha val="99000"/>
                      </a:schemeClr>
                    </a:solidFill>
                  </a:endParaRPr>
                </a:p>
              </p:txBody>
            </p:sp>
            <p:grpSp>
              <p:nvGrpSpPr>
                <p:cNvPr id="233" name="Group 232"/>
                <p:cNvGrpSpPr/>
                <p:nvPr/>
              </p:nvGrpSpPr>
              <p:grpSpPr>
                <a:xfrm>
                  <a:off x="4721992" y="3073496"/>
                  <a:ext cx="866164" cy="631077"/>
                  <a:chOff x="2146300" y="552450"/>
                  <a:chExt cx="7896225" cy="5753100"/>
                </a:xfrm>
              </p:grpSpPr>
              <p:pic>
                <p:nvPicPr>
                  <p:cNvPr id="288" name="Picture 2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9" name="Rectangle 28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4" name="Group 233"/>
                <p:cNvGrpSpPr/>
                <p:nvPr/>
              </p:nvGrpSpPr>
              <p:grpSpPr>
                <a:xfrm>
                  <a:off x="4721992" y="3762695"/>
                  <a:ext cx="866164" cy="631077"/>
                  <a:chOff x="2146300" y="552450"/>
                  <a:chExt cx="7896225" cy="5753100"/>
                </a:xfrm>
              </p:grpSpPr>
              <p:pic>
                <p:nvPicPr>
                  <p:cNvPr id="286" name="Picture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7" name="Rectangle 28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5" name="Group 234"/>
                <p:cNvGrpSpPr/>
                <p:nvPr/>
              </p:nvGrpSpPr>
              <p:grpSpPr>
                <a:xfrm>
                  <a:off x="4721992" y="4451895"/>
                  <a:ext cx="866164" cy="631077"/>
                  <a:chOff x="2146300" y="552450"/>
                  <a:chExt cx="7896225" cy="5753100"/>
                </a:xfrm>
              </p:grpSpPr>
              <p:pic>
                <p:nvPicPr>
                  <p:cNvPr id="284" name="Picture 2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5" name="Rectangle 28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6" name="Group 235"/>
                <p:cNvGrpSpPr/>
                <p:nvPr/>
              </p:nvGrpSpPr>
              <p:grpSpPr>
                <a:xfrm>
                  <a:off x="3760131" y="3073496"/>
                  <a:ext cx="866164" cy="631077"/>
                  <a:chOff x="2146300" y="552450"/>
                  <a:chExt cx="7896225" cy="5753100"/>
                </a:xfrm>
              </p:grpSpPr>
              <p:pic>
                <p:nvPicPr>
                  <p:cNvPr id="282" name="Picture 2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3" name="Rectangle 28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7" name="Group 236"/>
                <p:cNvGrpSpPr/>
                <p:nvPr/>
              </p:nvGrpSpPr>
              <p:grpSpPr>
                <a:xfrm>
                  <a:off x="3760131" y="3762695"/>
                  <a:ext cx="866164" cy="631077"/>
                  <a:chOff x="2146300" y="552450"/>
                  <a:chExt cx="7896225" cy="5753100"/>
                </a:xfrm>
              </p:grpSpPr>
              <p:pic>
                <p:nvPicPr>
                  <p:cNvPr id="280" name="Picture 2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1" name="Rectangle 280"/>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8" name="Group 237"/>
                <p:cNvGrpSpPr/>
                <p:nvPr/>
              </p:nvGrpSpPr>
              <p:grpSpPr>
                <a:xfrm>
                  <a:off x="3760131" y="4451895"/>
                  <a:ext cx="866164" cy="631077"/>
                  <a:chOff x="2146300" y="552450"/>
                  <a:chExt cx="7896225" cy="5753100"/>
                </a:xfrm>
              </p:grpSpPr>
              <p:pic>
                <p:nvPicPr>
                  <p:cNvPr id="278" name="Picture 2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9" name="Rectangle 27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9" name="Group 238"/>
                <p:cNvGrpSpPr/>
                <p:nvPr/>
              </p:nvGrpSpPr>
              <p:grpSpPr>
                <a:xfrm>
                  <a:off x="2798270" y="3073496"/>
                  <a:ext cx="866164" cy="631077"/>
                  <a:chOff x="2146300" y="552450"/>
                  <a:chExt cx="7896225" cy="5753100"/>
                </a:xfrm>
              </p:grpSpPr>
              <p:pic>
                <p:nvPicPr>
                  <p:cNvPr id="276" name="Picture 2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7" name="Rectangle 27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0" name="Group 239"/>
                <p:cNvGrpSpPr/>
                <p:nvPr/>
              </p:nvGrpSpPr>
              <p:grpSpPr>
                <a:xfrm>
                  <a:off x="2798270" y="3762695"/>
                  <a:ext cx="866164" cy="631077"/>
                  <a:chOff x="2146300" y="552450"/>
                  <a:chExt cx="7896225" cy="5753100"/>
                </a:xfrm>
              </p:grpSpPr>
              <p:pic>
                <p:nvPicPr>
                  <p:cNvPr id="274" name="Picture 2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5" name="Rectangle 27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1" name="Group 240"/>
                <p:cNvGrpSpPr/>
                <p:nvPr/>
              </p:nvGrpSpPr>
              <p:grpSpPr>
                <a:xfrm>
                  <a:off x="2798270" y="4451895"/>
                  <a:ext cx="866164" cy="631077"/>
                  <a:chOff x="2146300" y="552450"/>
                  <a:chExt cx="7896225" cy="5753100"/>
                </a:xfrm>
              </p:grpSpPr>
              <p:pic>
                <p:nvPicPr>
                  <p:cNvPr id="272" name="Picture 2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3" name="Rectangle 27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2" name="Group 241"/>
                <p:cNvGrpSpPr/>
                <p:nvPr/>
              </p:nvGrpSpPr>
              <p:grpSpPr>
                <a:xfrm>
                  <a:off x="1836409" y="3073496"/>
                  <a:ext cx="866164" cy="631077"/>
                  <a:chOff x="2146300" y="552450"/>
                  <a:chExt cx="7896225" cy="575310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71" name="Rectangle 27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3" name="Group 242"/>
                <p:cNvGrpSpPr/>
                <p:nvPr/>
              </p:nvGrpSpPr>
              <p:grpSpPr>
                <a:xfrm>
                  <a:off x="1836409" y="3762695"/>
                  <a:ext cx="866164" cy="631077"/>
                  <a:chOff x="2146300" y="552450"/>
                  <a:chExt cx="7896225" cy="5753100"/>
                </a:xfrm>
              </p:grpSpPr>
              <p:pic>
                <p:nvPicPr>
                  <p:cNvPr id="268" name="Picture 2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9" name="Rectangle 26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4" name="Group 243"/>
                <p:cNvGrpSpPr/>
                <p:nvPr/>
              </p:nvGrpSpPr>
              <p:grpSpPr>
                <a:xfrm>
                  <a:off x="1836409" y="4451895"/>
                  <a:ext cx="866164" cy="631077"/>
                  <a:chOff x="2146300" y="552450"/>
                  <a:chExt cx="7896225" cy="5753100"/>
                </a:xfrm>
              </p:grpSpPr>
              <p:pic>
                <p:nvPicPr>
                  <p:cNvPr id="266" name="Picture 2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7" name="Rectangle 266"/>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5" name="Group 244"/>
                <p:cNvGrpSpPr/>
                <p:nvPr/>
              </p:nvGrpSpPr>
              <p:grpSpPr>
                <a:xfrm>
                  <a:off x="874548" y="3073496"/>
                  <a:ext cx="866164" cy="631077"/>
                  <a:chOff x="2146300" y="552450"/>
                  <a:chExt cx="7896225" cy="5753100"/>
                </a:xfrm>
              </p:grpSpPr>
              <p:pic>
                <p:nvPicPr>
                  <p:cNvPr id="264" name="Picture 2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5" name="Rectangle 26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6" name="Group 245"/>
                <p:cNvGrpSpPr/>
                <p:nvPr/>
              </p:nvGrpSpPr>
              <p:grpSpPr>
                <a:xfrm>
                  <a:off x="874548" y="3762695"/>
                  <a:ext cx="866164" cy="631077"/>
                  <a:chOff x="2146300" y="552450"/>
                  <a:chExt cx="7896225" cy="5753100"/>
                </a:xfrm>
              </p:grpSpPr>
              <p:pic>
                <p:nvPicPr>
                  <p:cNvPr id="262" name="Picture 2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3" name="Rectangle 26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7" name="Group 246"/>
                <p:cNvGrpSpPr/>
                <p:nvPr/>
              </p:nvGrpSpPr>
              <p:grpSpPr>
                <a:xfrm>
                  <a:off x="874548" y="4451895"/>
                  <a:ext cx="866164" cy="631077"/>
                  <a:chOff x="2146300" y="552450"/>
                  <a:chExt cx="7896225" cy="5753100"/>
                </a:xfrm>
              </p:grpSpPr>
              <p:pic>
                <p:nvPicPr>
                  <p:cNvPr id="260" name="Picture 2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1" name="Rectangle 26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8" name="Group 247"/>
                <p:cNvGrpSpPr/>
                <p:nvPr/>
              </p:nvGrpSpPr>
              <p:grpSpPr>
                <a:xfrm>
                  <a:off x="-1" y="3073496"/>
                  <a:ext cx="778852" cy="631077"/>
                  <a:chOff x="2942264" y="552450"/>
                  <a:chExt cx="7100261" cy="5753100"/>
                </a:xfrm>
              </p:grpSpPr>
              <p:pic>
                <p:nvPicPr>
                  <p:cNvPr id="258" name="Picture 25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9" name="Rectangle 258"/>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9" name="Group 248"/>
                <p:cNvGrpSpPr/>
                <p:nvPr/>
              </p:nvGrpSpPr>
              <p:grpSpPr>
                <a:xfrm>
                  <a:off x="-1" y="3762695"/>
                  <a:ext cx="778852" cy="631077"/>
                  <a:chOff x="2942264" y="552450"/>
                  <a:chExt cx="7100261" cy="5753100"/>
                </a:xfrm>
              </p:grpSpPr>
              <p:pic>
                <p:nvPicPr>
                  <p:cNvPr id="256" name="Picture 25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7" name="Rectangle 256"/>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50" name="Group 249"/>
                <p:cNvGrpSpPr/>
                <p:nvPr/>
              </p:nvGrpSpPr>
              <p:grpSpPr>
                <a:xfrm>
                  <a:off x="-1" y="4451895"/>
                  <a:ext cx="778852" cy="631077"/>
                  <a:chOff x="2942264" y="552450"/>
                  <a:chExt cx="7100261" cy="5753100"/>
                </a:xfrm>
              </p:grpSpPr>
              <p:pic>
                <p:nvPicPr>
                  <p:cNvPr id="254" name="Picture 25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5" name="Rectangle 254"/>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grpSp>
          <p:nvGrpSpPr>
            <p:cNvPr id="299" name="Group 298"/>
            <p:cNvGrpSpPr/>
            <p:nvPr/>
          </p:nvGrpSpPr>
          <p:grpSpPr>
            <a:xfrm>
              <a:off x="1850962" y="4536375"/>
              <a:ext cx="852458" cy="527785"/>
              <a:chOff x="3780607" y="3155943"/>
              <a:chExt cx="852458" cy="527785"/>
            </a:xfrm>
          </p:grpSpPr>
          <p:sp>
            <p:nvSpPr>
              <p:cNvPr id="300" name="Rectangle 299"/>
              <p:cNvSpPr/>
              <p:nvPr/>
            </p:nvSpPr>
            <p:spPr bwMode="auto">
              <a:xfrm>
                <a:off x="3780607" y="3191837"/>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01" name="Rectangle 300"/>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grpSp>
        <p:nvGrpSpPr>
          <p:cNvPr id="10" name="Group 9"/>
          <p:cNvGrpSpPr/>
          <p:nvPr/>
        </p:nvGrpSpPr>
        <p:grpSpPr>
          <a:xfrm>
            <a:off x="-1" y="0"/>
            <a:ext cx="12180802" cy="983234"/>
            <a:chOff x="-1" y="0"/>
            <a:chExt cx="12180802" cy="983234"/>
          </a:xfrm>
        </p:grpSpPr>
        <p:sp>
          <p:nvSpPr>
            <p:cNvPr id="191" name="Rectangle 190"/>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1" name="Rectangle 200"/>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1" name="Rectangle 210"/>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1</a:t>
                </a:r>
              </a:p>
            </p:txBody>
          </p:sp>
          <p:sp>
            <p:nvSpPr>
              <p:cNvPr id="23" name="Rectangle 22"/>
              <p:cNvSpPr/>
              <p:nvPr/>
            </p:nvSpPr>
            <p:spPr bwMode="auto">
              <a:xfrm>
                <a:off x="2543998" y="6093146"/>
                <a:ext cx="750100"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60131"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sp>
        <p:nvSpPr>
          <p:cNvPr id="4" name="Rectangle 3"/>
          <p:cNvSpPr/>
          <p:nvPr/>
        </p:nvSpPr>
        <p:spPr bwMode="auto">
          <a:xfrm>
            <a:off x="8587619" y="300008"/>
            <a:ext cx="2089625" cy="767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305" name="Group 304"/>
          <p:cNvGrpSpPr/>
          <p:nvPr/>
        </p:nvGrpSpPr>
        <p:grpSpPr>
          <a:xfrm>
            <a:off x="3759726" y="3762623"/>
            <a:ext cx="866164" cy="631078"/>
            <a:chOff x="5633504" y="3707933"/>
            <a:chExt cx="866164" cy="631078"/>
          </a:xfrm>
        </p:grpSpPr>
        <p:grpSp>
          <p:nvGrpSpPr>
            <p:cNvPr id="306" name="Group 305"/>
            <p:cNvGrpSpPr/>
            <p:nvPr/>
          </p:nvGrpSpPr>
          <p:grpSpPr>
            <a:xfrm>
              <a:off x="5633504" y="3707933"/>
              <a:ext cx="866164" cy="631078"/>
              <a:chOff x="2146300" y="552450"/>
              <a:chExt cx="7896225" cy="5753100"/>
            </a:xfrm>
          </p:grpSpPr>
          <p:pic>
            <p:nvPicPr>
              <p:cNvPr id="308" name="Picture 3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309" name="Rectangle 308"/>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07" name="Rectangle 306"/>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310" name="Group 309"/>
          <p:cNvGrpSpPr/>
          <p:nvPr/>
        </p:nvGrpSpPr>
        <p:grpSpPr>
          <a:xfrm>
            <a:off x="3031844" y="1293202"/>
            <a:ext cx="7645400" cy="914096"/>
            <a:chOff x="3031844" y="1170370"/>
            <a:chExt cx="7645400" cy="914096"/>
          </a:xfrm>
        </p:grpSpPr>
        <p:grpSp>
          <p:nvGrpSpPr>
            <p:cNvPr id="314" name="Group 313"/>
            <p:cNvGrpSpPr/>
            <p:nvPr/>
          </p:nvGrpSpPr>
          <p:grpSpPr>
            <a:xfrm>
              <a:off x="3031844" y="1170370"/>
              <a:ext cx="7645400" cy="914096"/>
              <a:chOff x="2540230" y="5754872"/>
              <a:chExt cx="7645400" cy="914096"/>
            </a:xfrm>
          </p:grpSpPr>
          <p:sp>
            <p:nvSpPr>
              <p:cNvPr id="315" name="Rectangle 314"/>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6" name="TextBox 315"/>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0</a:t>
                </a:r>
              </a:p>
            </p:txBody>
          </p:sp>
          <p:sp>
            <p:nvSpPr>
              <p:cNvPr id="317" name="Rectangle 316"/>
              <p:cNvSpPr/>
              <p:nvPr/>
            </p:nvSpPr>
            <p:spPr bwMode="auto">
              <a:xfrm>
                <a:off x="2543998" y="6093146"/>
                <a:ext cx="26459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12" name="Rectangle 311"/>
            <p:cNvSpPr/>
            <p:nvPr/>
          </p:nvSpPr>
          <p:spPr bwMode="auto">
            <a:xfrm>
              <a:off x="316491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5" name="Title 4"/>
          <p:cNvSpPr>
            <a:spLocks noGrp="1"/>
          </p:cNvSpPr>
          <p:nvPr>
            <p:ph type="title"/>
          </p:nvPr>
        </p:nvSpPr>
        <p:spPr>
          <a:xfrm>
            <a:off x="519112" y="228600"/>
            <a:ext cx="11149013" cy="747897"/>
          </a:xfrm>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21" name="Group 120"/>
          <p:cNvGrpSpPr/>
          <p:nvPr/>
        </p:nvGrpSpPr>
        <p:grpSpPr>
          <a:xfrm>
            <a:off x="-216815" y="5727773"/>
            <a:ext cx="12622489" cy="1046296"/>
            <a:chOff x="-5297672" y="5194194"/>
            <a:chExt cx="16604405" cy="1376362"/>
          </a:xfrm>
        </p:grpSpPr>
        <p:pic>
          <p:nvPicPr>
            <p:cNvPr id="122"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3"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4"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6"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7"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28" name="Picture 2" descr="C:\Users\jonahs\Documents\Dropbox\Projects SCOTT\Azure Deck\Source Images\server-blue.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9306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par>
                                <p:cTn id="12" presetID="10" presetClass="exit" presetSubtype="0" fill="hold" nodeType="withEffect">
                                  <p:stCondLst>
                                    <p:cond delay="750"/>
                                  </p:stCondLst>
                                  <p:childTnLst>
                                    <p:animEffect transition="out" filter="fade">
                                      <p:cBhvr>
                                        <p:cTn id="13" dur="500"/>
                                        <p:tgtEl>
                                          <p:spTgt spid="310"/>
                                        </p:tgtEl>
                                      </p:cBhvr>
                                    </p:animEffect>
                                    <p:set>
                                      <p:cBhvr>
                                        <p:cTn id="14" dur="1" fill="hold">
                                          <p:stCondLst>
                                            <p:cond delay="499"/>
                                          </p:stCondLst>
                                        </p:cTn>
                                        <p:tgtEl>
                                          <p:spTgt spid="310"/>
                                        </p:tgtEl>
                                        <p:attrNameLst>
                                          <p:attrName>style.visibility</p:attrName>
                                        </p:attrNameLst>
                                      </p:cBhvr>
                                      <p:to>
                                        <p:strVal val="hidden"/>
                                      </p:to>
                                    </p:set>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500"/>
                                        <p:tgtEl>
                                          <p:spTgt spid="136"/>
                                        </p:tgtEl>
                                      </p:cBhvr>
                                    </p:animEffect>
                                  </p:childTnLst>
                                </p:cTn>
                              </p:par>
                            </p:childTnLst>
                          </p:cTn>
                        </p:par>
                        <p:par>
                          <p:cTn id="19" fill="hold">
                            <p:stCondLst>
                              <p:cond delay="2250"/>
                            </p:stCondLst>
                            <p:childTnLst>
                              <p:par>
                                <p:cTn id="20" presetID="63" presetClass="path" presetSubtype="0" accel="50000" decel="50000" fill="hold" nodeType="afterEffect">
                                  <p:stCondLst>
                                    <p:cond delay="0"/>
                                  </p:stCondLst>
                                  <p:childTnLst>
                                    <p:animMotion origin="layout" path="M -4.23453E-6 4.19056E-6 L 0.25772 4.19056E-6 " pathEditMode="relative" rAng="0" ptsTypes="AA">
                                      <p:cBhvr>
                                        <p:cTn id="21" dur="2000" fill="hold"/>
                                        <p:tgtEl>
                                          <p:spTgt spid="305"/>
                                        </p:tgtEl>
                                        <p:attrNameLst>
                                          <p:attrName>ppt_x</p:attrName>
                                          <p:attrName>ppt_y</p:attrName>
                                        </p:attrNameLst>
                                      </p:cBhvr>
                                      <p:rCtr x="12886" y="0"/>
                                    </p:animMotion>
                                  </p:childTnLst>
                                </p:cTn>
                              </p:par>
                            </p:childTnLst>
                          </p:cTn>
                        </p:par>
                        <p:par>
                          <p:cTn id="22" fill="hold">
                            <p:stCondLst>
                              <p:cond delay="4250"/>
                            </p:stCondLst>
                            <p:childTnLst>
                              <p:par>
                                <p:cTn id="23" presetID="10" presetClass="exit" presetSubtype="0" fill="hold" nodeType="after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53" presetClass="entr" presetSubtype="16" fill="hold" nodeType="withEffect">
                                  <p:stCondLst>
                                    <p:cond delay="0"/>
                                  </p:stCondLst>
                                  <p:childTnLst>
                                    <p:set>
                                      <p:cBhvr>
                                        <p:cTn id="27" dur="1" fill="hold">
                                          <p:stCondLst>
                                            <p:cond delay="0"/>
                                          </p:stCondLst>
                                        </p:cTn>
                                        <p:tgtEl>
                                          <p:spTgt spid="144"/>
                                        </p:tgtEl>
                                        <p:attrNameLst>
                                          <p:attrName>style.visibility</p:attrName>
                                        </p:attrNameLst>
                                      </p:cBhvr>
                                      <p:to>
                                        <p:strVal val="visible"/>
                                      </p:to>
                                    </p:set>
                                    <p:anim calcmode="lin" valueType="num">
                                      <p:cBhvr>
                                        <p:cTn id="28" dur="1250" fill="hold"/>
                                        <p:tgtEl>
                                          <p:spTgt spid="144"/>
                                        </p:tgtEl>
                                        <p:attrNameLst>
                                          <p:attrName>ppt_w</p:attrName>
                                        </p:attrNameLst>
                                      </p:cBhvr>
                                      <p:tavLst>
                                        <p:tav tm="0">
                                          <p:val>
                                            <p:fltVal val="0"/>
                                          </p:val>
                                        </p:tav>
                                        <p:tav tm="100000">
                                          <p:val>
                                            <p:strVal val="#ppt_w"/>
                                          </p:val>
                                        </p:tav>
                                      </p:tavLst>
                                    </p:anim>
                                    <p:anim calcmode="lin" valueType="num">
                                      <p:cBhvr>
                                        <p:cTn id="29" dur="1250" fill="hold"/>
                                        <p:tgtEl>
                                          <p:spTgt spid="144"/>
                                        </p:tgtEl>
                                        <p:attrNameLst>
                                          <p:attrName>ppt_h</p:attrName>
                                        </p:attrNameLst>
                                      </p:cBhvr>
                                      <p:tavLst>
                                        <p:tav tm="0">
                                          <p:val>
                                            <p:fltVal val="0"/>
                                          </p:val>
                                        </p:tav>
                                        <p:tav tm="100000">
                                          <p:val>
                                            <p:strVal val="#ppt_h"/>
                                          </p:val>
                                        </p:tav>
                                      </p:tavLst>
                                    </p:anim>
                                    <p:animEffect transition="in" filter="fade">
                                      <p:cBhvr>
                                        <p:cTn id="30" dur="1250"/>
                                        <p:tgtEl>
                                          <p:spTgt spid="144"/>
                                        </p:tgtEl>
                                      </p:cBhvr>
                                    </p:animEffect>
                                  </p:childTnLst>
                                </p:cTn>
                              </p:par>
                              <p:par>
                                <p:cTn id="31" presetID="10" presetClass="exit" presetSubtype="0" fill="hold" nodeType="withEffect">
                                  <p:stCondLst>
                                    <p:cond delay="0"/>
                                  </p:stCondLst>
                                  <p:childTnLst>
                                    <p:animEffect transition="out" filter="fade">
                                      <p:cBhvr>
                                        <p:cTn id="32" dur="1250"/>
                                        <p:tgtEl>
                                          <p:spTgt spid="305"/>
                                        </p:tgtEl>
                                      </p:cBhvr>
                                    </p:animEffect>
                                    <p:set>
                                      <p:cBhvr>
                                        <p:cTn id="33" dur="1" fill="hold">
                                          <p:stCondLst>
                                            <p:cond delay="1249"/>
                                          </p:stCondLst>
                                        </p:cTn>
                                        <p:tgtEl>
                                          <p:spTgt spid="3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1" y="0"/>
            <a:ext cx="12180802" cy="983234"/>
            <a:chOff x="-1" y="0"/>
            <a:chExt cx="12180802" cy="983234"/>
          </a:xfrm>
        </p:grpSpPr>
        <p:sp>
          <p:nvSpPr>
            <p:cNvPr id="43" name="Rectangle 42"/>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Rectangle 43"/>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5" name="Rectangle 44"/>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smtClean="0">
                  <a:solidFill>
                    <a:srgbClr val="FFFFFF"/>
                  </a:solidFill>
                </a:rPr>
                <a:t>RESERVED instance</a:t>
              </a:r>
              <a:endParaRPr lang="en-US" sz="1600" b="1" cap="all" dirty="0">
                <a:solidFill>
                  <a:srgbClr val="FFFFFF"/>
                </a:solidFill>
              </a:endParaRPr>
            </a:p>
          </p:txBody>
        </p:sp>
      </p:gr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1" name="Group 120"/>
          <p:cNvGrpSpPr/>
          <p:nvPr/>
        </p:nvGrpSpPr>
        <p:grpSpPr>
          <a:xfrm>
            <a:off x="6128634" y="2633150"/>
            <a:ext cx="2372247" cy="2928764"/>
            <a:chOff x="7389812" y="2633150"/>
            <a:chExt cx="2372247" cy="2928764"/>
          </a:xfrm>
        </p:grpSpPr>
        <p:grpSp>
          <p:nvGrpSpPr>
            <p:cNvPr id="122" name="Group 121"/>
            <p:cNvGrpSpPr/>
            <p:nvPr/>
          </p:nvGrpSpPr>
          <p:grpSpPr>
            <a:xfrm>
              <a:off x="738981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23" name="Group 122"/>
            <p:cNvGrpSpPr/>
            <p:nvPr/>
          </p:nvGrpSpPr>
          <p:grpSpPr>
            <a:xfrm>
              <a:off x="750207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sp>
        <p:nvSpPr>
          <p:cNvPr id="46"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a:xfrm>
            <a:off x="519112" y="228600"/>
            <a:ext cx="11149013" cy="747897"/>
          </a:xfrm>
        </p:spPr>
        <p:txBody>
          <a:bodyPr/>
          <a:lstStyle/>
          <a:p>
            <a:r>
              <a:rPr lang="en-US" dirty="0">
                <a:solidFill>
                  <a:schemeClr val="bg1">
                    <a:alpha val="99000"/>
                  </a:schemeClr>
                </a:solidFill>
              </a:rPr>
              <a:t>Web sites </a:t>
            </a:r>
            <a:endParaRPr lang="en-US" dirty="0"/>
          </a:p>
        </p:txBody>
      </p:sp>
      <p:grpSp>
        <p:nvGrpSpPr>
          <p:cNvPr id="52" name="Group 51"/>
          <p:cNvGrpSpPr/>
          <p:nvPr/>
        </p:nvGrpSpPr>
        <p:grpSpPr>
          <a:xfrm>
            <a:off x="-216815" y="5727773"/>
            <a:ext cx="12622489" cy="1046296"/>
            <a:chOff x="-5297672" y="5194194"/>
            <a:chExt cx="16604405" cy="1376362"/>
          </a:xfrm>
        </p:grpSpPr>
        <p:pic>
          <p:nvPicPr>
            <p:cNvPr id="53"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4"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5"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6"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7"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58"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449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2000"/>
                                        <p:tgtEl>
                                          <p:spTgt spid="121"/>
                                        </p:tgtEl>
                                      </p:cBhvr>
                                    </p:animEffect>
                                  </p:childTnLst>
                                </p:cTn>
                              </p:par>
                              <p:par>
                                <p:cTn id="8" presetID="63" presetClass="path" presetSubtype="0" accel="50000" decel="50000" fill="hold" nodeType="withEffect">
                                  <p:stCondLst>
                                    <p:cond delay="0"/>
                                  </p:stCondLst>
                                  <p:childTnLst>
                                    <p:animMotion origin="layout" path="M -4.46659E-6 -1.01758E-6 L 0.20347 -1.01758E-6 " pathEditMode="relative" rAng="0" ptsTypes="AA">
                                      <p:cBhvr>
                                        <p:cTn id="9" dur="2000" fill="hold"/>
                                        <p:tgtEl>
                                          <p:spTgt spid="121"/>
                                        </p:tgtEl>
                                        <p:attrNameLst>
                                          <p:attrName>ppt_x</p:attrName>
                                          <p:attrName>ppt_y</p:attrName>
                                        </p:attrNameLst>
                                      </p:cBhvr>
                                      <p:rCtr x="101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115303"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24" name="TextBox 23"/>
            <p:cNvSpPr txBox="1"/>
            <p:nvPr/>
          </p:nvSpPr>
          <p:spPr>
            <a:xfrm>
              <a:off x="9035797" y="3364369"/>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SaaS</a:t>
              </a:r>
              <a:endParaRPr lang="en-US" dirty="0">
                <a:latin typeface="Segoe UI Light" pitchFamily="34" charset="0"/>
              </a:endParaRPr>
            </a:p>
          </p:txBody>
        </p:sp>
      </p:grpSp>
      <p:grpSp>
        <p:nvGrpSpPr>
          <p:cNvPr id="11" name="Group 10"/>
          <p:cNvGrpSpPr/>
          <p:nvPr/>
        </p:nvGrpSpPr>
        <p:grpSpPr>
          <a:xfrm>
            <a:off x="4316414" y="1446213"/>
            <a:ext cx="3560760" cy="3987024"/>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30" name="TextBox 29"/>
            <p:cNvSpPr txBox="1"/>
            <p:nvPr/>
          </p:nvSpPr>
          <p:spPr>
            <a:xfrm>
              <a:off x="5267226" y="335071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PaaS</a:t>
              </a:r>
              <a:endParaRPr lang="en-US" dirty="0">
                <a:latin typeface="Segoe UI Light" pitchFamily="34" charset="0"/>
              </a:endParaRPr>
            </a:p>
          </p:txBody>
        </p:sp>
      </p:grpSp>
      <p:grpSp>
        <p:nvGrpSpPr>
          <p:cNvPr id="10" name="Group 9"/>
          <p:cNvGrpSpPr/>
          <p:nvPr/>
        </p:nvGrpSpPr>
        <p:grpSpPr>
          <a:xfrm>
            <a:off x="517525" y="1446213"/>
            <a:ext cx="3560760" cy="3987024"/>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smtClean="0">
                  <a:solidFill>
                    <a:schemeClr val="bg1">
                      <a:alpha val="99000"/>
                    </a:schemeClr>
                  </a:solidFill>
                </a:rPr>
                <a:t>host</a:t>
              </a:r>
              <a:endParaRPr lang="en-US" sz="16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327387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1" y="0"/>
            <a:ext cx="12180802" cy="983234"/>
            <a:chOff x="-1" y="0"/>
            <a:chExt cx="12180802" cy="983234"/>
          </a:xfrm>
        </p:grpSpPr>
        <p:sp>
          <p:nvSpPr>
            <p:cNvPr id="96" name="Rectangle 95"/>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7" name="Rectangle 96"/>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8" name="Rectangle 97"/>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44" name="Group 143"/>
          <p:cNvGrpSpPr/>
          <p:nvPr/>
        </p:nvGrpSpPr>
        <p:grpSpPr>
          <a:xfrm>
            <a:off x="6234821" y="3291437"/>
            <a:ext cx="2160457" cy="1572958"/>
            <a:chOff x="5633503" y="3707934"/>
            <a:chExt cx="866165" cy="631077"/>
          </a:xfrm>
        </p:grpSpPr>
        <p:grpSp>
          <p:nvGrpSpPr>
            <p:cNvPr id="145" name="Group 144"/>
            <p:cNvGrpSpPr/>
            <p:nvPr/>
          </p:nvGrpSpPr>
          <p:grpSpPr>
            <a:xfrm>
              <a:off x="5633503" y="3707934"/>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2" name="Group 121"/>
          <p:cNvGrpSpPr/>
          <p:nvPr/>
        </p:nvGrpSpPr>
        <p:grpSpPr>
          <a:xfrm>
            <a:off x="861664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23" name="Group 122"/>
          <p:cNvGrpSpPr/>
          <p:nvPr/>
        </p:nvGrpSpPr>
        <p:grpSpPr>
          <a:xfrm>
            <a:off x="872890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58" name="Group 57"/>
          <p:cNvGrpSpPr/>
          <p:nvPr/>
        </p:nvGrpSpPr>
        <p:grpSpPr>
          <a:xfrm>
            <a:off x="6229627" y="3105925"/>
            <a:ext cx="1526813" cy="1111624"/>
            <a:chOff x="5633504" y="3707933"/>
            <a:chExt cx="866164" cy="631077"/>
          </a:xfrm>
        </p:grpSpPr>
        <p:grpSp>
          <p:nvGrpSpPr>
            <p:cNvPr id="59" name="Group 58"/>
            <p:cNvGrpSpPr/>
            <p:nvPr/>
          </p:nvGrpSpPr>
          <p:grpSpPr>
            <a:xfrm>
              <a:off x="5633504" y="3707933"/>
              <a:ext cx="866164" cy="631077"/>
              <a:chOff x="2146300" y="552450"/>
              <a:chExt cx="7896225" cy="5753100"/>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62" name="Rectangle 6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60" name="Rectangle 5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gradFill>
                    <a:gsLst>
                      <a:gs pos="0">
                        <a:srgbClr val="FFFFFF"/>
                      </a:gs>
                      <a:gs pos="100000">
                        <a:srgbClr val="FFFFFF"/>
                      </a:gs>
                    </a:gsLst>
                    <a:lin ang="5400000" scaled="0"/>
                  </a:gradFill>
                  <a:sym typeface="Wingdings" pitchFamily="2" charset="2"/>
                </a:rPr>
                <a:t>:-)</a:t>
              </a:r>
              <a:endParaRPr lang="en-US" sz="4400" dirty="0" smtClean="0">
                <a:gradFill>
                  <a:gsLst>
                    <a:gs pos="0">
                      <a:srgbClr val="FFFFFF"/>
                    </a:gs>
                    <a:gs pos="100000">
                      <a:srgbClr val="FFFFFF"/>
                    </a:gs>
                  </a:gsLst>
                  <a:lin ang="5400000" scaled="0"/>
                </a:gradFill>
              </a:endParaRPr>
            </a:p>
          </p:txBody>
        </p:sp>
      </p:grpSp>
      <p:grpSp>
        <p:nvGrpSpPr>
          <p:cNvPr id="63" name="Group 62"/>
          <p:cNvGrpSpPr/>
          <p:nvPr/>
        </p:nvGrpSpPr>
        <p:grpSpPr>
          <a:xfrm>
            <a:off x="6229627" y="4325125"/>
            <a:ext cx="955033" cy="695329"/>
            <a:chOff x="5633504" y="3707933"/>
            <a:chExt cx="866164" cy="631077"/>
          </a:xfrm>
        </p:grpSpPr>
        <p:grpSp>
          <p:nvGrpSpPr>
            <p:cNvPr id="64" name="Group 63"/>
            <p:cNvGrpSpPr/>
            <p:nvPr/>
          </p:nvGrpSpPr>
          <p:grpSpPr>
            <a:xfrm>
              <a:off x="5633504" y="3707933"/>
              <a:ext cx="866164" cy="631077"/>
              <a:chOff x="2146300" y="552450"/>
              <a:chExt cx="7896225" cy="5753100"/>
            </a:xfrm>
          </p:grpSpPr>
          <p:pic>
            <p:nvPicPr>
              <p:cNvPr id="66" name="Picture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2" name="Rectangle 71"/>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65" name="Rectangle 6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73" name="Group 72"/>
          <p:cNvGrpSpPr/>
          <p:nvPr/>
        </p:nvGrpSpPr>
        <p:grpSpPr>
          <a:xfrm>
            <a:off x="7273807" y="4325125"/>
            <a:ext cx="955033" cy="695329"/>
            <a:chOff x="5633504" y="3707933"/>
            <a:chExt cx="866164" cy="631077"/>
          </a:xfrm>
        </p:grpSpPr>
        <p:grpSp>
          <p:nvGrpSpPr>
            <p:cNvPr id="74" name="Group 73"/>
            <p:cNvGrpSpPr/>
            <p:nvPr/>
          </p:nvGrpSpPr>
          <p:grpSpPr>
            <a:xfrm>
              <a:off x="5633504" y="3707933"/>
              <a:ext cx="866164" cy="631077"/>
              <a:chOff x="2146300" y="552450"/>
              <a:chExt cx="7896225" cy="5753100"/>
            </a:xfrm>
          </p:grpSpPr>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7" name="Rectangle 76"/>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75" name="Rectangle 7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78" name="Group 77"/>
          <p:cNvGrpSpPr/>
          <p:nvPr/>
        </p:nvGrpSpPr>
        <p:grpSpPr>
          <a:xfrm>
            <a:off x="8689828" y="3105925"/>
            <a:ext cx="1526813" cy="1111624"/>
            <a:chOff x="5633504" y="3707933"/>
            <a:chExt cx="866164" cy="631077"/>
          </a:xfrm>
        </p:grpSpPr>
        <p:grpSp>
          <p:nvGrpSpPr>
            <p:cNvPr id="79" name="Group 78"/>
            <p:cNvGrpSpPr/>
            <p:nvPr/>
          </p:nvGrpSpPr>
          <p:grpSpPr>
            <a:xfrm>
              <a:off x="5633504" y="3707933"/>
              <a:ext cx="866164" cy="631077"/>
              <a:chOff x="2146300" y="552450"/>
              <a:chExt cx="7896225" cy="5753100"/>
            </a:xfrm>
          </p:grpSpPr>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2" name="Rectangle 8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80" name="Rectangle 7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gradFill>
                    <a:gsLst>
                      <a:gs pos="0">
                        <a:srgbClr val="FFFFFF"/>
                      </a:gs>
                      <a:gs pos="100000">
                        <a:srgbClr val="FFFFFF"/>
                      </a:gs>
                    </a:gsLst>
                    <a:lin ang="5400000" scaled="0"/>
                  </a:gradFill>
                  <a:sym typeface="Wingdings" pitchFamily="2" charset="2"/>
                </a:rPr>
                <a:t>:-)</a:t>
              </a:r>
              <a:endParaRPr lang="en-US" sz="4400" dirty="0" smtClean="0">
                <a:gradFill>
                  <a:gsLst>
                    <a:gs pos="0">
                      <a:srgbClr val="FFFFFF"/>
                    </a:gs>
                    <a:gs pos="100000">
                      <a:srgbClr val="FFFFFF"/>
                    </a:gs>
                  </a:gsLst>
                  <a:lin ang="5400000" scaled="0"/>
                </a:gradFill>
              </a:endParaRPr>
            </a:p>
          </p:txBody>
        </p:sp>
      </p:grpSp>
      <p:grpSp>
        <p:nvGrpSpPr>
          <p:cNvPr id="83" name="Group 82"/>
          <p:cNvGrpSpPr/>
          <p:nvPr/>
        </p:nvGrpSpPr>
        <p:grpSpPr>
          <a:xfrm>
            <a:off x="8689828" y="4325125"/>
            <a:ext cx="955033" cy="695329"/>
            <a:chOff x="5633504" y="3707933"/>
            <a:chExt cx="866164" cy="631077"/>
          </a:xfrm>
        </p:grpSpPr>
        <p:grpSp>
          <p:nvGrpSpPr>
            <p:cNvPr id="84" name="Group 83"/>
            <p:cNvGrpSpPr/>
            <p:nvPr/>
          </p:nvGrpSpPr>
          <p:grpSpPr>
            <a:xfrm>
              <a:off x="5633504" y="3707933"/>
              <a:ext cx="866164" cy="631077"/>
              <a:chOff x="2146300" y="552450"/>
              <a:chExt cx="7896225" cy="5753100"/>
            </a:xfrm>
          </p:grpSpPr>
          <p:pic>
            <p:nvPicPr>
              <p:cNvPr id="86" name="Picture 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9" name="Rectangle 88"/>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85" name="Rectangle 8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90" name="Group 89"/>
          <p:cNvGrpSpPr/>
          <p:nvPr/>
        </p:nvGrpSpPr>
        <p:grpSpPr>
          <a:xfrm>
            <a:off x="9734008" y="4325125"/>
            <a:ext cx="955033" cy="695329"/>
            <a:chOff x="5633504" y="3707933"/>
            <a:chExt cx="866164" cy="631077"/>
          </a:xfrm>
        </p:grpSpPr>
        <p:grpSp>
          <p:nvGrpSpPr>
            <p:cNvPr id="91" name="Group 90"/>
            <p:cNvGrpSpPr/>
            <p:nvPr/>
          </p:nvGrpSpPr>
          <p:grpSpPr>
            <a:xfrm>
              <a:off x="5633504" y="3707933"/>
              <a:ext cx="866164" cy="631077"/>
              <a:chOff x="2146300" y="552450"/>
              <a:chExt cx="7896225" cy="5753100"/>
            </a:xfrm>
          </p:grpSpPr>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94" name="Rectangle 93"/>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92" name="Rectangle 91"/>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sp>
        <p:nvSpPr>
          <p:cNvPr id="99"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dirty="0">
                <a:solidFill>
                  <a:schemeClr val="bg1">
                    <a:alpha val="99000"/>
                  </a:schemeClr>
                </a:solidFill>
              </a:rPr>
              <a:t>Web </a:t>
            </a:r>
            <a:r>
              <a:rPr lang="en-US" dirty="0" smtClean="0">
                <a:solidFill>
                  <a:schemeClr val="bg1">
                    <a:alpha val="99000"/>
                  </a:schemeClr>
                </a:solidFill>
              </a:rPr>
              <a:t>sites</a:t>
            </a:r>
            <a:endParaRPr lang="en-US" dirty="0"/>
          </a:p>
        </p:txBody>
      </p:sp>
      <p:grpSp>
        <p:nvGrpSpPr>
          <p:cNvPr id="87" name="Group 86"/>
          <p:cNvGrpSpPr/>
          <p:nvPr/>
        </p:nvGrpSpPr>
        <p:grpSpPr>
          <a:xfrm>
            <a:off x="-216815" y="5727773"/>
            <a:ext cx="12622489" cy="1046296"/>
            <a:chOff x="-5297672" y="5194194"/>
            <a:chExt cx="16604405" cy="1376362"/>
          </a:xfrm>
        </p:grpSpPr>
        <p:pic>
          <p:nvPicPr>
            <p:cNvPr id="100"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1"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3"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4"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05"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7448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23"/>
                                        </p:tgtEl>
                                      </p:cBhvr>
                                    </p:animEffect>
                                    <p:set>
                                      <p:cBhvr>
                                        <p:cTn id="7" dur="1" fill="hold">
                                          <p:stCondLst>
                                            <p:cond delay="499"/>
                                          </p:stCondLst>
                                        </p:cTn>
                                        <p:tgtEl>
                                          <p:spTgt spid="1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44"/>
                                        </p:tgtEl>
                                      </p:cBhvr>
                                    </p:animEffect>
                                    <p:set>
                                      <p:cBhvr>
                                        <p:cTn id="10" dur="1" fill="hold">
                                          <p:stCondLst>
                                            <p:cond delay="499"/>
                                          </p:stCondLst>
                                        </p:cTn>
                                        <p:tgtEl>
                                          <p:spTgt spid="144"/>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10"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par>
                          <p:cTn id="18" fill="hold">
                            <p:stCondLst>
                              <p:cond delay="1000"/>
                            </p:stCondLst>
                            <p:childTnLst>
                              <p:par>
                                <p:cTn id="19" presetID="10" presetClass="entr" presetSubtype="0" fill="hold" nodeType="afterEffect">
                                  <p:stCondLst>
                                    <p:cond delay="75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nodeType="withEffect">
                                  <p:stCondLst>
                                    <p:cond delay="7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childTnLst>
                          </p:cTn>
                        </p:par>
                        <p:par>
                          <p:cTn id="25" fill="hold">
                            <p:stCondLst>
                              <p:cond delay="2250"/>
                            </p:stCondLst>
                            <p:childTnLst>
                              <p:par>
                                <p:cTn id="26" presetID="10" presetClass="entr" presetSubtype="0" fill="hold" nodeType="afterEffect">
                                  <p:stCondLst>
                                    <p:cond delay="50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3250"/>
                            </p:stCondLst>
                            <p:childTnLst>
                              <p:par>
                                <p:cTn id="30" presetID="10" presetClass="entr" presetSubtype="0"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11566"/>
            <a:ext cx="3066325" cy="3066325"/>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a:t>
            </a:r>
            <a:r>
              <a:rPr lang="en-US" dirty="0">
                <a:solidFill>
                  <a:schemeClr val="tx1">
                    <a:alpha val="99000"/>
                  </a:schemeClr>
                </a:solidFill>
              </a:rPr>
              <a:t>services</a:t>
            </a:r>
          </a:p>
        </p:txBody>
      </p:sp>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infinitely scalable apps and services</a:t>
            </a:r>
          </a:p>
          <a:p>
            <a:pPr marL="3175" indent="0">
              <a:lnSpc>
                <a:spcPct val="100000"/>
              </a:lnSpc>
              <a:buNone/>
            </a:pPr>
            <a:r>
              <a:rPr lang="en-US" sz="2400" dirty="0" smtClean="0">
                <a:latin typeface="+mn-lt"/>
              </a:rPr>
              <a:t>Support rich multi-tier architectures</a:t>
            </a:r>
          </a:p>
          <a:p>
            <a:pPr marL="3175" indent="0">
              <a:lnSpc>
                <a:spcPct val="100000"/>
              </a:lnSpc>
              <a:buNone/>
            </a:pPr>
            <a:r>
              <a:rPr lang="en-US" sz="2400" dirty="0" smtClean="0">
                <a:latin typeface="+mn-lt"/>
              </a:rPr>
              <a:t>Automated application management</a:t>
            </a:r>
          </a:p>
        </p:txBody>
      </p:sp>
    </p:spTree>
    <p:extLst>
      <p:ext uri="{BB962C8B-B14F-4D97-AF65-F5344CB8AC3E}">
        <p14:creationId xmlns:p14="http://schemas.microsoft.com/office/powerpoint/2010/main" val="1643095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2510453"/>
            <a:ext cx="10237787" cy="1994392"/>
          </a:xfrm>
        </p:spPr>
        <p:txBody>
          <a:bodyPr/>
          <a:lstStyle/>
          <a:p>
            <a:r>
              <a:rPr lang="en-US" dirty="0"/>
              <a:t>Cloud services: </a:t>
            </a:r>
            <a:br>
              <a:rPr lang="en-US" dirty="0"/>
            </a:br>
            <a:r>
              <a:rPr lang="en-US" dirty="0" smtClean="0"/>
              <a:t>Development</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754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5" cstate="print">
              <a:alphaModFix amt="40000"/>
            </a:blip>
            <a:srcRect/>
            <a:stretch>
              <a:fillRect/>
            </a:stretch>
          </a:blipFill>
          <a:ln w="55000" cap="flat" cmpd="thickThin" algn="ctr">
            <a:noFill/>
            <a:prstDash val="solid"/>
            <a:headEnd type="none" w="med" len="med"/>
            <a:tailEnd type="none" w="med" len="med"/>
          </a:ln>
          <a:effectLst/>
        </p:spPr>
      </p:pic>
      <p:pic>
        <p:nvPicPr>
          <p:cNvPr id="12" name="Picture 11"/>
          <p:cNvPicPr>
            <a:picLocks noChangeAspect="1"/>
          </p:cNvPicPr>
          <p:nvPr/>
        </p:nvPicPr>
        <p:blipFill>
          <a:blip r:embed="rId6">
            <a:biLevel thresh="25000"/>
            <a:extLst>
              <a:ext uri="{BEBA8EAE-BF5A-486C-A8C5-ECC9F3942E4B}">
                <a14:imgProps xmlns:a14="http://schemas.microsoft.com/office/drawing/2010/main">
                  <a14:imgLayer r:embed="rId7">
                    <a14:imgEffect>
                      <a14:colorTemperature colorTemp="11500"/>
                    </a14:imgEffect>
                    <a14:imgEffect>
                      <a14:saturation sat="33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547124" y="-210770"/>
            <a:ext cx="3124297" cy="3124297"/>
          </a:xfrm>
          <a:prstGeom prst="rect">
            <a:avLst/>
          </a:prstGeom>
        </p:spPr>
      </p:pic>
      <p:grpSp>
        <p:nvGrpSpPr>
          <p:cNvPr id="16" name="Group 15"/>
          <p:cNvGrpSpPr/>
          <p:nvPr/>
        </p:nvGrpSpPr>
        <p:grpSpPr>
          <a:xfrm>
            <a:off x="5304100" y="5081480"/>
            <a:ext cx="1567543" cy="979715"/>
            <a:chOff x="2075433" y="3557736"/>
            <a:chExt cx="1567543" cy="979715"/>
          </a:xfrm>
        </p:grpSpPr>
        <p:sp>
          <p:nvSpPr>
            <p:cNvPr id="14" name="Rounded Rectangle 13"/>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15" name="TextBox 14"/>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smtClean="0">
                  <a:solidFill>
                    <a:srgbClr val="FFFFFF">
                      <a:alpha val="99000"/>
                    </a:srgbClr>
                  </a:solidFill>
                </a:rPr>
                <a:t>Service</a:t>
              </a:r>
              <a:br>
                <a:rPr lang="en-US" sz="1600" dirty="0" smtClean="0">
                  <a:solidFill>
                    <a:srgbClr val="FFFFFF">
                      <a:alpha val="99000"/>
                    </a:srgbClr>
                  </a:solidFill>
                </a:rPr>
              </a:br>
              <a:r>
                <a:rPr lang="en-US" sz="1600" dirty="0" smtClean="0">
                  <a:solidFill>
                    <a:srgbClr val="FFFFFF">
                      <a:alpha val="99000"/>
                    </a:srgbClr>
                  </a:solidFill>
                </a:rPr>
                <a:t>Package</a:t>
              </a:r>
              <a:endParaRPr lang="en-US" sz="1600" dirty="0">
                <a:solidFill>
                  <a:srgbClr val="FFFFFF">
                    <a:alpha val="99000"/>
                  </a:srgbClr>
                </a:solidFill>
              </a:endParaRPr>
            </a:p>
          </p:txBody>
        </p:sp>
      </p:grpSp>
      <p:sp>
        <p:nvSpPr>
          <p:cNvPr id="10" name="Up Arrow 9"/>
          <p:cNvSpPr/>
          <p:nvPr/>
        </p:nvSpPr>
        <p:spPr bwMode="auto">
          <a:xfrm>
            <a:off x="5430233" y="2736068"/>
            <a:ext cx="1295400" cy="2222021"/>
          </a:xfrm>
          <a:prstGeom prst="upArrow">
            <a:avLst/>
          </a:prstGeom>
          <a:solidFill>
            <a:srgbClr val="7ECCFF">
              <a:alpha val="2392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5304100" y="1099173"/>
            <a:ext cx="1567543" cy="979715"/>
            <a:chOff x="2075433" y="3557736"/>
            <a:chExt cx="1567543" cy="979715"/>
          </a:xfrm>
        </p:grpSpPr>
        <p:sp>
          <p:nvSpPr>
            <p:cNvPr id="27" name="Rounded Rectangle 26"/>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9" name="TextBox 28"/>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smtClean="0">
                  <a:solidFill>
                    <a:srgbClr val="FFFFFF">
                      <a:alpha val="99000"/>
                    </a:srgbClr>
                  </a:solidFill>
                </a:rPr>
                <a:t>Service</a:t>
              </a:r>
              <a:br>
                <a:rPr lang="en-US" sz="1600" dirty="0" smtClean="0">
                  <a:solidFill>
                    <a:srgbClr val="FFFFFF">
                      <a:alpha val="99000"/>
                    </a:srgbClr>
                  </a:solidFill>
                </a:rPr>
              </a:br>
              <a:r>
                <a:rPr lang="en-US" sz="1600" dirty="0" smtClean="0">
                  <a:solidFill>
                    <a:srgbClr val="FFFFFF">
                      <a:alpha val="99000"/>
                    </a:srgbClr>
                  </a:solidFill>
                </a:rPr>
                <a:t>Package</a:t>
              </a:r>
              <a:endParaRPr lang="en-US" sz="1600" dirty="0">
                <a:solidFill>
                  <a:srgbClr val="FFFFFF">
                    <a:alpha val="99000"/>
                  </a:srgbClr>
                </a:solidFill>
              </a:endParaRPr>
            </a:p>
          </p:txBody>
        </p:sp>
      </p:grpSp>
      <p:pic>
        <p:nvPicPr>
          <p:cNvPr id="33" name="Picture 32"/>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83260" y="1016086"/>
            <a:ext cx="1658836" cy="192817"/>
          </a:xfrm>
          <a:prstGeom prst="rect">
            <a:avLst/>
          </a:prstGeom>
        </p:spPr>
      </p:pic>
      <p:sp>
        <p:nvSpPr>
          <p:cNvPr id="17" name="Freeform 27"/>
          <p:cNvSpPr>
            <a:spLocks noChangeAspect="1" noEditPoints="1"/>
          </p:cNvSpPr>
          <p:nvPr/>
        </p:nvSpPr>
        <p:spPr bwMode="black">
          <a:xfrm>
            <a:off x="4968573" y="4939729"/>
            <a:ext cx="2238561" cy="144202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03010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250"/>
                                        <p:tgtEl>
                                          <p:spTgt spid="33"/>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64" presetClass="path" presetSubtype="0" accel="50000" decel="50000" fill="hold" nodeType="afterEffect">
                                  <p:stCondLst>
                                    <p:cond delay="0"/>
                                  </p:stCondLst>
                                  <p:childTnLst>
                                    <p:animMotion origin="layout" path="M -3.16311E-6 1.48148E-6 L -3.16311E-6 -0.58033 " pathEditMode="relative" rAng="0" ptsTypes="AA">
                                      <p:cBhvr>
                                        <p:cTn id="23" dur="3000" fill="hold"/>
                                        <p:tgtEl>
                                          <p:spTgt spid="16"/>
                                        </p:tgtEl>
                                        <p:attrNameLst>
                                          <p:attrName>ppt_x</p:attrName>
                                          <p:attrName>ppt_y</p:attrName>
                                        </p:attrNameLst>
                                      </p:cBhvr>
                                      <p:rCtr x="0" y="-29028"/>
                                    </p:animMotion>
                                  </p:childTnLst>
                                </p:cTn>
                              </p:par>
                              <p:par>
                                <p:cTn id="24" presetID="10" presetClass="exit" presetSubtype="0" fill="hold" grpId="1" nodeType="withEffect">
                                  <p:stCondLst>
                                    <p:cond delay="500"/>
                                  </p:stCondLst>
                                  <p:childTnLst>
                                    <p:animEffect transition="out" filter="fade">
                                      <p:cBhvr>
                                        <p:cTn id="25" dur="3500"/>
                                        <p:tgtEl>
                                          <p:spTgt spid="10"/>
                                        </p:tgtEl>
                                      </p:cBhvr>
                                    </p:animEffect>
                                    <p:set>
                                      <p:cBhvr>
                                        <p:cTn id="26" dur="1" fill="hold">
                                          <p:stCondLst>
                                            <p:cond delay="3499"/>
                                          </p:stCondLst>
                                        </p:cTn>
                                        <p:tgtEl>
                                          <p:spTgt spid="10"/>
                                        </p:tgtEl>
                                        <p:attrNameLst>
                                          <p:attrName>style.visibility</p:attrName>
                                        </p:attrNameLst>
                                      </p:cBhvr>
                                      <p:to>
                                        <p:strVal val="hidden"/>
                                      </p:to>
                                    </p:set>
                                  </p:childTnLst>
                                </p:cTn>
                              </p:par>
                            </p:childTnLst>
                          </p:cTn>
                        </p:par>
                        <p:par>
                          <p:cTn id="27" fill="hold">
                            <p:stCondLst>
                              <p:cond delay="5750"/>
                            </p:stCondLst>
                            <p:childTnLst>
                              <p:par>
                                <p:cTn id="28" presetID="42" presetClass="exit" presetSubtype="0" fill="hold" nodeType="afterEffect">
                                  <p:stCondLst>
                                    <p:cond delay="1000"/>
                                  </p:stCondLst>
                                  <p:childTnLst>
                                    <p:animEffect transition="out" filter="fade">
                                      <p:cBhvr>
                                        <p:cTn id="29" dur="1500"/>
                                        <p:tgtEl>
                                          <p:spTgt spid="12"/>
                                        </p:tgtEl>
                                      </p:cBhvr>
                                    </p:animEffect>
                                    <p:anim calcmode="lin" valueType="num">
                                      <p:cBhvr>
                                        <p:cTn id="30" dur="1500"/>
                                        <p:tgtEl>
                                          <p:spTgt spid="12"/>
                                        </p:tgtEl>
                                        <p:attrNameLst>
                                          <p:attrName>ppt_x</p:attrName>
                                        </p:attrNameLst>
                                      </p:cBhvr>
                                      <p:tavLst>
                                        <p:tav tm="0">
                                          <p:val>
                                            <p:strVal val="ppt_x"/>
                                          </p:val>
                                        </p:tav>
                                        <p:tav tm="100000">
                                          <p:val>
                                            <p:strVal val="ppt_x"/>
                                          </p:val>
                                        </p:tav>
                                      </p:tavLst>
                                    </p:anim>
                                    <p:anim calcmode="lin" valueType="num">
                                      <p:cBhvr>
                                        <p:cTn id="31" dur="1500"/>
                                        <p:tgtEl>
                                          <p:spTgt spid="12"/>
                                        </p:tgtEl>
                                        <p:attrNameLst>
                                          <p:attrName>ppt_y</p:attrName>
                                        </p:attrNameLst>
                                      </p:cBhvr>
                                      <p:tavLst>
                                        <p:tav tm="0">
                                          <p:val>
                                            <p:strVal val="ppt_y"/>
                                          </p:val>
                                        </p:tav>
                                        <p:tav tm="100000">
                                          <p:val>
                                            <p:strVal val="ppt_y+.1"/>
                                          </p:val>
                                        </p:tav>
                                      </p:tavLst>
                                    </p:anim>
                                    <p:set>
                                      <p:cBhvr>
                                        <p:cTn id="32" dur="1" fill="hold">
                                          <p:stCondLst>
                                            <p:cond delay="1499"/>
                                          </p:stCondLst>
                                        </p:cTn>
                                        <p:tgtEl>
                                          <p:spTgt spid="12"/>
                                        </p:tgtEl>
                                        <p:attrNameLst>
                                          <p:attrName>style.visibility</p:attrName>
                                        </p:attrNameLst>
                                      </p:cBhvr>
                                      <p:to>
                                        <p:strVal val="hidden"/>
                                      </p:to>
                                    </p:set>
                                  </p:childTnLst>
                                </p:cTn>
                              </p:par>
                              <p:par>
                                <p:cTn id="33" presetID="42"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par>
                                <p:cTn id="38" presetID="42" presetClass="exit" presetSubtype="0" fill="hold" grpId="0" nodeType="withEffect">
                                  <p:stCondLst>
                                    <p:cond delay="0"/>
                                  </p:stCondLst>
                                  <p:childTnLst>
                                    <p:animEffect transition="out" filter="fade">
                                      <p:cBhvr>
                                        <p:cTn id="39" dur="500"/>
                                        <p:tgtEl>
                                          <p:spTgt spid="17"/>
                                        </p:tgtEl>
                                      </p:cBhvr>
                                    </p:animEffect>
                                    <p:anim calcmode="lin" valueType="num">
                                      <p:cBhvr>
                                        <p:cTn id="40" dur="500"/>
                                        <p:tgtEl>
                                          <p:spTgt spid="17"/>
                                        </p:tgtEl>
                                        <p:attrNameLst>
                                          <p:attrName>ppt_x</p:attrName>
                                        </p:attrNameLst>
                                      </p:cBhvr>
                                      <p:tavLst>
                                        <p:tav tm="0">
                                          <p:val>
                                            <p:strVal val="ppt_x"/>
                                          </p:val>
                                        </p:tav>
                                        <p:tav tm="100000">
                                          <p:val>
                                            <p:strVal val="ppt_x"/>
                                          </p:val>
                                        </p:tav>
                                      </p:tavLst>
                                    </p:anim>
                                    <p:anim calcmode="lin" valueType="num">
                                      <p:cBhvr>
                                        <p:cTn id="41" dur="500"/>
                                        <p:tgtEl>
                                          <p:spTgt spid="17"/>
                                        </p:tgtEl>
                                        <p:attrNameLst>
                                          <p:attrName>ppt_y</p:attrName>
                                        </p:attrNameLst>
                                      </p:cBhvr>
                                      <p:tavLst>
                                        <p:tav tm="0">
                                          <p:val>
                                            <p:strVal val="ppt_y"/>
                                          </p:val>
                                        </p:tav>
                                        <p:tav tm="100000">
                                          <p:val>
                                            <p:strVal val="ppt_y+.1"/>
                                          </p:val>
                                        </p:tav>
                                      </p:tavLst>
                                    </p:anim>
                                    <p:set>
                                      <p:cBhvr>
                                        <p:cTn id="42" dur="1" fill="hold">
                                          <p:stCondLst>
                                            <p:cond delay="499"/>
                                          </p:stCondLst>
                                        </p:cTn>
                                        <p:tgtEl>
                                          <p:spTgt spid="1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xit" presetSubtype="0" fill="hold" nodeType="withEffect">
                                  <p:stCondLst>
                                    <p:cond delay="0"/>
                                  </p:stCondLst>
                                  <p:childTnLst>
                                    <p:animEffect transition="out" filter="fade">
                                      <p:cBhvr>
                                        <p:cTn id="47" dur="500"/>
                                        <p:tgtEl>
                                          <p:spTgt spid="33"/>
                                        </p:tgtEl>
                                      </p:cBhvr>
                                    </p:animEffect>
                                    <p:set>
                                      <p:cBhvr>
                                        <p:cTn id="48"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5" cstate="print">
              <a:alphaModFix amt="40000"/>
            </a:blip>
            <a:srcRect/>
            <a:stretch>
              <a:fillRect/>
            </a:stretch>
          </a:blipFill>
          <a:ln w="55000" cap="flat" cmpd="thickThin" algn="ctr">
            <a:noFill/>
            <a:prstDash val="solid"/>
            <a:headEnd type="none" w="med" len="med"/>
            <a:tailEnd type="none" w="med" len="med"/>
          </a:ln>
          <a:effectLst/>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grpSp>
        <p:nvGrpSpPr>
          <p:cNvPr id="17" name="Group 16"/>
          <p:cNvGrpSpPr/>
          <p:nvPr/>
        </p:nvGrpSpPr>
        <p:grpSpPr>
          <a:xfrm>
            <a:off x="5304100" y="1099173"/>
            <a:ext cx="1567543" cy="979715"/>
            <a:chOff x="2075433" y="3557736"/>
            <a:chExt cx="1567543" cy="979715"/>
          </a:xfrm>
        </p:grpSpPr>
        <p:sp>
          <p:nvSpPr>
            <p:cNvPr id="18" name="Rounded Rectangle 17"/>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9" name="Picture 18"/>
            <p:cNvPicPr>
              <a:picLocks noChangeAspect="1"/>
            </p:cNvPicPr>
            <p:nvPr/>
          </p:nvPicPr>
          <p:blipFill>
            <a:blip r:embed="rId7" cstate="print">
              <a:duotone>
                <a:prstClr val="black"/>
                <a:schemeClr val="bg1">
                  <a:tint val="45000"/>
                  <a:satMod val="400000"/>
                </a:schemeClr>
              </a:duotone>
              <a:extLst>
                <a:ext uri="{BEBA8EAE-BF5A-486C-A8C5-ECC9F3942E4B}">
                  <a14:imgProps xmlns:a14="http://schemas.microsoft.com/office/drawing/2010/main">
                    <a14:imgLayer r:embed="rId8">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0" name="TextBox 19"/>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grpSp>
        <p:nvGrpSpPr>
          <p:cNvPr id="39" name="Group 38"/>
          <p:cNvGrpSpPr/>
          <p:nvPr/>
        </p:nvGrpSpPr>
        <p:grpSpPr>
          <a:xfrm>
            <a:off x="4387383" y="2777068"/>
            <a:ext cx="1760159" cy="3540531"/>
            <a:chOff x="4327712" y="2777068"/>
            <a:chExt cx="1760159" cy="3540531"/>
          </a:xfrm>
        </p:grpSpPr>
        <p:sp>
          <p:nvSpPr>
            <p:cNvPr id="26" name="TextBox 25"/>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dirty="0" smtClean="0">
                  <a:solidFill>
                    <a:srgbClr val="FFFFFF"/>
                  </a:solidFill>
                </a:rPr>
                <a:t>Server Rack 1</a:t>
              </a:r>
              <a:endParaRPr lang="en-US" sz="1600" dirty="0">
                <a:solidFill>
                  <a:srgbClr val="FFFFFF"/>
                </a:solidFill>
              </a:endParaRPr>
            </a:p>
          </p:txBody>
        </p:sp>
        <p:grpSp>
          <p:nvGrpSpPr>
            <p:cNvPr id="37" name="Group 36"/>
            <p:cNvGrpSpPr/>
            <p:nvPr/>
          </p:nvGrpSpPr>
          <p:grpSpPr>
            <a:xfrm>
              <a:off x="4327712" y="2777068"/>
              <a:ext cx="1721223" cy="3229828"/>
              <a:chOff x="4327712" y="2777068"/>
              <a:chExt cx="1721223" cy="3229828"/>
            </a:xfrm>
          </p:grpSpPr>
          <p:sp>
            <p:nvSpPr>
              <p:cNvPr id="36" name="Round Same Side Corner Rectangle 35"/>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8" name="Round Same Side Corner Rectangle 37"/>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 name="Rounded Rectangle 14"/>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30" name="Group 29"/>
            <p:cNvGrpSpPr/>
            <p:nvPr/>
          </p:nvGrpSpPr>
          <p:grpSpPr>
            <a:xfrm>
              <a:off x="4375954" y="2829700"/>
              <a:ext cx="1607803" cy="2946577"/>
              <a:chOff x="4375954" y="2829700"/>
              <a:chExt cx="1607803" cy="2946577"/>
            </a:xfrm>
          </p:grpSpPr>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grpSp>
        <p:nvGrpSpPr>
          <p:cNvPr id="41" name="Group 40"/>
          <p:cNvGrpSpPr/>
          <p:nvPr/>
        </p:nvGrpSpPr>
        <p:grpSpPr>
          <a:xfrm>
            <a:off x="6087825" y="2777068"/>
            <a:ext cx="1760159" cy="3540531"/>
            <a:chOff x="4327712" y="2777068"/>
            <a:chExt cx="1760159" cy="3540531"/>
          </a:xfrm>
        </p:grpSpPr>
        <p:sp>
          <p:nvSpPr>
            <p:cNvPr id="42" name="TextBox 41"/>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dirty="0" smtClean="0">
                  <a:solidFill>
                    <a:srgbClr val="FFFFFF"/>
                  </a:solidFill>
                </a:rPr>
                <a:t>Server Rack 2</a:t>
              </a:r>
              <a:endParaRPr lang="en-US" sz="1600" dirty="0">
                <a:solidFill>
                  <a:srgbClr val="FFFFFF"/>
                </a:solidFill>
              </a:endParaRPr>
            </a:p>
          </p:txBody>
        </p:sp>
        <p:grpSp>
          <p:nvGrpSpPr>
            <p:cNvPr id="43" name="Group 42"/>
            <p:cNvGrpSpPr/>
            <p:nvPr/>
          </p:nvGrpSpPr>
          <p:grpSpPr>
            <a:xfrm>
              <a:off x="4327712" y="2777068"/>
              <a:ext cx="1721223" cy="3229828"/>
              <a:chOff x="4327712" y="2777068"/>
              <a:chExt cx="1721223" cy="3229828"/>
            </a:xfrm>
          </p:grpSpPr>
          <p:sp>
            <p:nvSpPr>
              <p:cNvPr id="49" name="Round Same Side Corner Rectangle 48"/>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0" name="Round Same Side Corner Rectangle 49"/>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1" name="Rounded Rectangle 50"/>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44" name="Group 43"/>
            <p:cNvGrpSpPr/>
            <p:nvPr/>
          </p:nvGrpSpPr>
          <p:grpSpPr>
            <a:xfrm>
              <a:off x="4375954" y="2829700"/>
              <a:ext cx="1607803" cy="2946577"/>
              <a:chOff x="4375954" y="2829700"/>
              <a:chExt cx="1607803" cy="2946577"/>
            </a:xfrm>
          </p:grpSpPr>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46" name="Picture 4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47" name="Picture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pic>
        <p:nvPicPr>
          <p:cNvPr id="40" name="Picture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pic>
        <p:nvPicPr>
          <p:cNvPr id="54" name="Picture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grpSp>
        <p:nvGrpSpPr>
          <p:cNvPr id="57" name="Group 56"/>
          <p:cNvGrpSpPr/>
          <p:nvPr/>
        </p:nvGrpSpPr>
        <p:grpSpPr>
          <a:xfrm>
            <a:off x="2770632" y="5160022"/>
            <a:ext cx="6282163" cy="901556"/>
            <a:chOff x="2624469" y="4355929"/>
            <a:chExt cx="6282163" cy="901556"/>
          </a:xfrm>
        </p:grpSpPr>
        <p:pic>
          <p:nvPicPr>
            <p:cNvPr id="56" name="Picture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53" name="TextBox 52"/>
            <p:cNvSpPr txBox="1"/>
            <p:nvPr/>
          </p:nvSpPr>
          <p:spPr>
            <a:xfrm>
              <a:off x="2624469" y="4925086"/>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smtClean="0">
                  <a:solidFill>
                    <a:srgbClr val="FFFFFF">
                      <a:alpha val="99000"/>
                    </a:srgbClr>
                  </a:solidFill>
                </a:rPr>
                <a:t>Virtual </a:t>
              </a:r>
              <a:br>
                <a:rPr lang="en-US" sz="1200" dirty="0" smtClean="0">
                  <a:solidFill>
                    <a:srgbClr val="FFFFFF">
                      <a:alpha val="99000"/>
                    </a:srgbClr>
                  </a:solidFill>
                </a:rPr>
              </a:br>
              <a:r>
                <a:rPr lang="en-US" sz="1200" dirty="0" smtClean="0">
                  <a:solidFill>
                    <a:srgbClr val="FFFFFF">
                      <a:alpha val="99000"/>
                    </a:srgbClr>
                  </a:solidFill>
                </a:rPr>
                <a:t>machine</a:t>
              </a:r>
              <a:endParaRPr lang="en-US" sz="1200" dirty="0">
                <a:solidFill>
                  <a:srgbClr val="FFFFFF">
                    <a:alpha val="99000"/>
                  </a:srgbClr>
                </a:solidFill>
              </a:endParaRPr>
            </a:p>
          </p:txBody>
        </p:sp>
        <p:sp>
          <p:nvSpPr>
            <p:cNvPr id="58" name="TextBox 57"/>
            <p:cNvSpPr txBox="1"/>
            <p:nvPr/>
          </p:nvSpPr>
          <p:spPr>
            <a:xfrm>
              <a:off x="8091821" y="4925086"/>
              <a:ext cx="572272"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60" name="Group 59"/>
          <p:cNvGrpSpPr/>
          <p:nvPr/>
        </p:nvGrpSpPr>
        <p:grpSpPr>
          <a:xfrm>
            <a:off x="4435624" y="3580375"/>
            <a:ext cx="3308246" cy="694552"/>
            <a:chOff x="4408729" y="3580375"/>
            <a:chExt cx="3308246" cy="694552"/>
          </a:xfrm>
        </p:grpSpPr>
        <p:pic>
          <p:nvPicPr>
            <p:cNvPr id="72" name="Picture 7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9172" y="3580375"/>
              <a:ext cx="1607803" cy="694552"/>
            </a:xfrm>
            <a:prstGeom prst="roundRect">
              <a:avLst/>
            </a:prstGeom>
            <a:ln>
              <a:solidFill>
                <a:schemeClr val="bg2">
                  <a:lumMod val="75000"/>
                </a:schemeClr>
              </a:solidFill>
            </a:ln>
          </p:spPr>
        </p:pic>
      </p:grpSp>
      <p:sp>
        <p:nvSpPr>
          <p:cNvPr id="61" name="TextBox 60"/>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smtClean="0">
                <a:solidFill>
                  <a:schemeClr val="accent4">
                    <a:alpha val="99000"/>
                  </a:schemeClr>
                </a:solidFill>
              </a:rPr>
              <a:t>Provision Role Instances</a:t>
            </a:r>
          </a:p>
          <a:p>
            <a:pPr defTabSz="1218987">
              <a:lnSpc>
                <a:spcPct val="90000"/>
              </a:lnSpc>
              <a:spcAft>
                <a:spcPts val="600"/>
              </a:spcAft>
              <a:buSzPct val="80000"/>
            </a:pPr>
            <a:r>
              <a:rPr lang="en-US" sz="2000" dirty="0" smtClean="0">
                <a:solidFill>
                  <a:schemeClr val="tx1">
                    <a:lumMod val="60000"/>
                    <a:lumOff val="40000"/>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7" name="Picture 6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grpSp>
        <p:nvGrpSpPr>
          <p:cNvPr id="62" name="Group 61"/>
          <p:cNvGrpSpPr/>
          <p:nvPr/>
        </p:nvGrpSpPr>
        <p:grpSpPr>
          <a:xfrm>
            <a:off x="2774020" y="3155989"/>
            <a:ext cx="6278775" cy="910983"/>
            <a:chOff x="2627857" y="4355929"/>
            <a:chExt cx="6278775" cy="910983"/>
          </a:xfrm>
        </p:grpSpPr>
        <p:pic>
          <p:nvPicPr>
            <p:cNvPr id="63" name="Picture 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64" name="TextBox 63"/>
            <p:cNvSpPr txBox="1"/>
            <p:nvPr/>
          </p:nvSpPr>
          <p:spPr>
            <a:xfrm>
              <a:off x="2627857" y="4934513"/>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smtClean="0">
                  <a:solidFill>
                    <a:srgbClr val="FFFFFF">
                      <a:alpha val="99000"/>
                    </a:srgbClr>
                  </a:solidFill>
                </a:rPr>
                <a:t>Virtual </a:t>
              </a:r>
              <a:br>
                <a:rPr lang="en-US" sz="1200" dirty="0" smtClean="0">
                  <a:solidFill>
                    <a:srgbClr val="FFFFFF">
                      <a:alpha val="99000"/>
                    </a:srgbClr>
                  </a:solidFill>
                </a:rPr>
              </a:br>
              <a:r>
                <a:rPr lang="en-US" sz="1200" dirty="0" smtClean="0">
                  <a:solidFill>
                    <a:srgbClr val="FFFFFF">
                      <a:alpha val="99000"/>
                    </a:srgbClr>
                  </a:solidFill>
                </a:rPr>
                <a:t>machine</a:t>
              </a:r>
              <a:endParaRPr lang="en-US" sz="1200" dirty="0">
                <a:solidFill>
                  <a:srgbClr val="FFFFFF">
                    <a:alpha val="99000"/>
                  </a:srgbClr>
                </a:solidFill>
              </a:endParaRPr>
            </a:p>
          </p:txBody>
        </p:sp>
        <p:sp>
          <p:nvSpPr>
            <p:cNvPr id="65" name="TextBox 64"/>
            <p:cNvSpPr txBox="1"/>
            <p:nvPr/>
          </p:nvSpPr>
          <p:spPr>
            <a:xfrm>
              <a:off x="8095449" y="4934513"/>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pic>
          <p:nvPicPr>
            <p:cNvPr id="66" name="Picture 6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71" name="Group 70"/>
          <p:cNvGrpSpPr/>
          <p:nvPr/>
        </p:nvGrpSpPr>
        <p:grpSpPr>
          <a:xfrm>
            <a:off x="4435624" y="4332642"/>
            <a:ext cx="3308245" cy="694552"/>
            <a:chOff x="4408729" y="3580375"/>
            <a:chExt cx="3308245" cy="694552"/>
          </a:xfrm>
        </p:grpSpPr>
        <p:pic>
          <p:nvPicPr>
            <p:cNvPr id="74" name="Picture 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5" name="Picture 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9171" y="3580375"/>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1955732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childTnLst>
                                </p:cTn>
                              </p:par>
                              <p:par>
                                <p:cTn id="12" presetID="10" presetClass="entr" presetSubtype="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0"/>
                                        <p:tgtEl>
                                          <p:spTgt spid="41"/>
                                        </p:tgtEl>
                                      </p:cBhvr>
                                    </p:animEffect>
                                  </p:childTnLst>
                                </p:cTn>
                              </p:par>
                            </p:childTnLst>
                          </p:cTn>
                        </p:par>
                        <p:par>
                          <p:cTn id="15" fill="hold">
                            <p:stCondLst>
                              <p:cond delay="2000"/>
                            </p:stCondLst>
                            <p:childTnLst>
                              <p:par>
                                <p:cTn id="16" presetID="22" presetClass="entr" presetSubtype="2" fill="hold" nodeType="afterEffect">
                                  <p:stCondLst>
                                    <p:cond delay="500"/>
                                  </p:stCondLst>
                                  <p:childTnLst>
                                    <p:set>
                                      <p:cBhvr>
                                        <p:cTn id="17" dur="1" fill="hold">
                                          <p:stCondLst>
                                            <p:cond delay="0"/>
                                          </p:stCondLst>
                                        </p:cTn>
                                        <p:tgtEl>
                                          <p:spTgt spid="52"/>
                                        </p:tgtEl>
                                        <p:attrNameLst>
                                          <p:attrName>style.visibility</p:attrName>
                                        </p:attrNameLst>
                                      </p:cBhvr>
                                      <p:to>
                                        <p:strVal val="visible"/>
                                      </p:to>
                                    </p:set>
                                    <p:animEffect transition="in" filter="wipe(right)">
                                      <p:cBhvr>
                                        <p:cTn id="18" dur="500"/>
                                        <p:tgtEl>
                                          <p:spTgt spid="52"/>
                                        </p:tgtEl>
                                      </p:cBhvr>
                                    </p:animEffect>
                                  </p:childTnLst>
                                </p:cTn>
                              </p:par>
                              <p:par>
                                <p:cTn id="19" presetID="22" presetClass="entr" presetSubtype="8" fill="hold" nodeType="withEffect">
                                  <p:stCondLst>
                                    <p:cond delay="500"/>
                                  </p:stCondLst>
                                  <p:childTnLst>
                                    <p:set>
                                      <p:cBhvr>
                                        <p:cTn id="20" dur="1" fill="hold">
                                          <p:stCondLst>
                                            <p:cond delay="0"/>
                                          </p:stCondLst>
                                        </p:cTn>
                                        <p:tgtEl>
                                          <p:spTgt spid="55"/>
                                        </p:tgtEl>
                                        <p:attrNameLst>
                                          <p:attrName>style.visibility</p:attrName>
                                        </p:attrNameLst>
                                      </p:cBhvr>
                                      <p:to>
                                        <p:strVal val="visible"/>
                                      </p:to>
                                    </p:set>
                                    <p:animEffect transition="in" filter="wipe(left)">
                                      <p:cBhvr>
                                        <p:cTn id="21" dur="500"/>
                                        <p:tgtEl>
                                          <p:spTgt spid="55"/>
                                        </p:tgtEl>
                                      </p:cBhvr>
                                    </p:animEffect>
                                  </p:childTnLst>
                                </p:cTn>
                              </p:par>
                              <p:par>
                                <p:cTn id="22" presetID="22" presetClass="entr" presetSubtype="2" fill="hold" nodeType="withEffect">
                                  <p:stCondLst>
                                    <p:cond delay="500"/>
                                  </p:stCondLst>
                                  <p:childTnLst>
                                    <p:set>
                                      <p:cBhvr>
                                        <p:cTn id="23" dur="1" fill="hold">
                                          <p:stCondLst>
                                            <p:cond delay="0"/>
                                          </p:stCondLst>
                                        </p:cTn>
                                        <p:tgtEl>
                                          <p:spTgt spid="70"/>
                                        </p:tgtEl>
                                        <p:attrNameLst>
                                          <p:attrName>style.visibility</p:attrName>
                                        </p:attrNameLst>
                                      </p:cBhvr>
                                      <p:to>
                                        <p:strVal val="visible"/>
                                      </p:to>
                                    </p:set>
                                    <p:animEffect transition="in" filter="wipe(right)">
                                      <p:cBhvr>
                                        <p:cTn id="24" dur="500"/>
                                        <p:tgtEl>
                                          <p:spTgt spid="70"/>
                                        </p:tgtEl>
                                      </p:cBhvr>
                                    </p:animEffect>
                                  </p:childTnLst>
                                </p:cTn>
                              </p:par>
                              <p:par>
                                <p:cTn id="25" presetID="22" presetClass="entr" presetSubtype="8" fill="hold" nodeType="withEffect">
                                  <p:stCondLst>
                                    <p:cond delay="50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par>
                          <p:cTn id="35" fill="hold">
                            <p:stCondLst>
                              <p:cond delay="3500"/>
                            </p:stCondLst>
                            <p:childTnLst>
                              <p:par>
                                <p:cTn id="36" presetID="22" presetClass="entr" presetSubtype="4" fill="hold" nodeType="afterEffect">
                                  <p:stCondLst>
                                    <p:cond delay="1000"/>
                                  </p:stCondLst>
                                  <p:childTnLst>
                                    <p:set>
                                      <p:cBhvr>
                                        <p:cTn id="37" dur="1" fill="hold">
                                          <p:stCondLst>
                                            <p:cond delay="0"/>
                                          </p:stCondLst>
                                        </p:cTn>
                                        <p:tgtEl>
                                          <p:spTgt spid="54"/>
                                        </p:tgtEl>
                                        <p:attrNameLst>
                                          <p:attrName>style.visibility</p:attrName>
                                        </p:attrNameLst>
                                      </p:cBhvr>
                                      <p:to>
                                        <p:strVal val="visible"/>
                                      </p:to>
                                    </p:set>
                                    <p:animEffect transition="in" filter="wipe(down)">
                                      <p:cBhvr>
                                        <p:cTn id="38" dur="1000"/>
                                        <p:tgtEl>
                                          <p:spTgt spid="54"/>
                                        </p:tgtEl>
                                      </p:cBhvr>
                                    </p:animEffect>
                                  </p:childTnLst>
                                </p:cTn>
                              </p:par>
                              <p:par>
                                <p:cTn id="39" presetID="22" presetClass="entr" presetSubtype="4" fill="hold" nodeType="withEffect">
                                  <p:stCondLst>
                                    <p:cond delay="1000"/>
                                  </p:stCondLst>
                                  <p:childTnLst>
                                    <p:set>
                                      <p:cBhvr>
                                        <p:cTn id="40" dur="1" fill="hold">
                                          <p:stCondLst>
                                            <p:cond delay="0"/>
                                          </p:stCondLst>
                                        </p:cTn>
                                        <p:tgtEl>
                                          <p:spTgt spid="40"/>
                                        </p:tgtEl>
                                        <p:attrNameLst>
                                          <p:attrName>style.visibility</p:attrName>
                                        </p:attrNameLst>
                                      </p:cBhvr>
                                      <p:to>
                                        <p:strVal val="visible"/>
                                      </p:to>
                                    </p:set>
                                    <p:animEffect transition="in" filter="wipe(down)">
                                      <p:cBhvr>
                                        <p:cTn id="41" dur="1000"/>
                                        <p:tgtEl>
                                          <p:spTgt spid="40"/>
                                        </p:tgtEl>
                                      </p:cBhvr>
                                    </p:animEffect>
                                  </p:childTnLst>
                                </p:cTn>
                              </p:par>
                              <p:par>
                                <p:cTn id="42" presetID="22" presetClass="entr" presetSubtype="4" fill="hold" nodeType="withEffect">
                                  <p:stCondLst>
                                    <p:cond delay="1000"/>
                                  </p:stCondLst>
                                  <p:childTnLst>
                                    <p:set>
                                      <p:cBhvr>
                                        <p:cTn id="43" dur="1" fill="hold">
                                          <p:stCondLst>
                                            <p:cond delay="0"/>
                                          </p:stCondLst>
                                        </p:cTn>
                                        <p:tgtEl>
                                          <p:spTgt spid="68"/>
                                        </p:tgtEl>
                                        <p:attrNameLst>
                                          <p:attrName>style.visibility</p:attrName>
                                        </p:attrNameLst>
                                      </p:cBhvr>
                                      <p:to>
                                        <p:strVal val="visible"/>
                                      </p:to>
                                    </p:set>
                                    <p:animEffect transition="in" filter="wipe(down)">
                                      <p:cBhvr>
                                        <p:cTn id="44" dur="1000"/>
                                        <p:tgtEl>
                                          <p:spTgt spid="68"/>
                                        </p:tgtEl>
                                      </p:cBhvr>
                                    </p:animEffect>
                                  </p:childTnLst>
                                </p:cTn>
                              </p:par>
                              <p:par>
                                <p:cTn id="45" presetID="22" presetClass="entr" presetSubtype="4" fill="hold" nodeType="withEffect">
                                  <p:stCondLst>
                                    <p:cond delay="1000"/>
                                  </p:stCondLst>
                                  <p:childTnLst>
                                    <p:set>
                                      <p:cBhvr>
                                        <p:cTn id="46" dur="1" fill="hold">
                                          <p:stCondLst>
                                            <p:cond delay="0"/>
                                          </p:stCondLst>
                                        </p:cTn>
                                        <p:tgtEl>
                                          <p:spTgt spid="67"/>
                                        </p:tgtEl>
                                        <p:attrNameLst>
                                          <p:attrName>style.visibility</p:attrName>
                                        </p:attrNameLst>
                                      </p:cBhvr>
                                      <p:to>
                                        <p:strVal val="visible"/>
                                      </p:to>
                                    </p:set>
                                    <p:animEffect transition="in" filter="wipe(down)">
                                      <p:cBhvr>
                                        <p:cTn id="47" dur="1000"/>
                                        <p:tgtEl>
                                          <p:spTgt spid="67"/>
                                        </p:tgtEl>
                                      </p:cBhvr>
                                    </p:animEffect>
                                  </p:childTnLst>
                                </p:cTn>
                              </p:par>
                            </p:childTnLst>
                          </p:cTn>
                        </p:par>
                        <p:par>
                          <p:cTn id="48" fill="hold">
                            <p:stCondLst>
                              <p:cond delay="5500"/>
                            </p:stCondLst>
                            <p:childTnLst>
                              <p:par>
                                <p:cTn id="49" presetID="1" presetClass="entr" presetSubtype="0"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par>
                          <p:cTn id="51" fill="hold">
                            <p:stCondLst>
                              <p:cond delay="5500"/>
                            </p:stCondLst>
                            <p:childTnLst>
                              <p:par>
                                <p:cTn id="52" presetID="1" presetClass="entr" presetSubtype="0"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5500"/>
                            </p:stCondLst>
                            <p:childTnLst>
                              <p:par>
                                <p:cTn id="55" presetID="10" presetClass="exit" presetSubtype="0" fill="hold" nodeType="afterEffect">
                                  <p:stCondLst>
                                    <p:cond delay="0"/>
                                  </p:stCondLst>
                                  <p:childTnLst>
                                    <p:animEffect transition="out" filter="fade">
                                      <p:cBhvr>
                                        <p:cTn id="56" dur="250"/>
                                        <p:tgtEl>
                                          <p:spTgt spid="52"/>
                                        </p:tgtEl>
                                      </p:cBhvr>
                                    </p:animEffect>
                                    <p:set>
                                      <p:cBhvr>
                                        <p:cTn id="57" dur="1" fill="hold">
                                          <p:stCondLst>
                                            <p:cond delay="249"/>
                                          </p:stCondLst>
                                        </p:cTn>
                                        <p:tgtEl>
                                          <p:spTgt spid="52"/>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250"/>
                                        <p:tgtEl>
                                          <p:spTgt spid="55"/>
                                        </p:tgtEl>
                                      </p:cBhvr>
                                    </p:animEffect>
                                    <p:set>
                                      <p:cBhvr>
                                        <p:cTn id="60" dur="1" fill="hold">
                                          <p:stCondLst>
                                            <p:cond delay="249"/>
                                          </p:stCondLst>
                                        </p:cTn>
                                        <p:tgtEl>
                                          <p:spTgt spid="55"/>
                                        </p:tgtEl>
                                        <p:attrNameLst>
                                          <p:attrName>style.visibility</p:attrName>
                                        </p:attrNameLst>
                                      </p:cBhvr>
                                      <p:to>
                                        <p:strVal val="hidden"/>
                                      </p:to>
                                    </p:set>
                                  </p:childTnLst>
                                </p:cTn>
                              </p:par>
                            </p:childTnLst>
                          </p:cTn>
                        </p:par>
                        <p:par>
                          <p:cTn id="61" fill="hold">
                            <p:stCondLst>
                              <p:cond delay="5750"/>
                            </p:stCondLst>
                            <p:childTnLst>
                              <p:par>
                                <p:cTn id="62" presetID="10" presetClass="exit" presetSubtype="0" fill="hold" nodeType="afterEffect">
                                  <p:stCondLst>
                                    <p:cond delay="0"/>
                                  </p:stCondLst>
                                  <p:childTnLst>
                                    <p:animEffect transition="out" filter="fade">
                                      <p:cBhvr>
                                        <p:cTn id="63" dur="250"/>
                                        <p:tgtEl>
                                          <p:spTgt spid="70"/>
                                        </p:tgtEl>
                                      </p:cBhvr>
                                    </p:animEffect>
                                    <p:set>
                                      <p:cBhvr>
                                        <p:cTn id="64" dur="1" fill="hold">
                                          <p:stCondLst>
                                            <p:cond delay="249"/>
                                          </p:stCondLst>
                                        </p:cTn>
                                        <p:tgtEl>
                                          <p:spTgt spid="7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250"/>
                                        <p:tgtEl>
                                          <p:spTgt spid="69"/>
                                        </p:tgtEl>
                                      </p:cBhvr>
                                    </p:animEffect>
                                    <p:set>
                                      <p:cBhvr>
                                        <p:cTn id="67" dur="1" fill="hold">
                                          <p:stCondLst>
                                            <p:cond delay="249"/>
                                          </p:stCondLst>
                                        </p:cTn>
                                        <p:tgtEl>
                                          <p:spTgt spid="69"/>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250"/>
                                        <p:tgtEl>
                                          <p:spTgt spid="54"/>
                                        </p:tgtEl>
                                      </p:cBhvr>
                                    </p:animEffect>
                                    <p:set>
                                      <p:cBhvr>
                                        <p:cTn id="70" dur="1" fill="hold">
                                          <p:stCondLst>
                                            <p:cond delay="249"/>
                                          </p:stCondLst>
                                        </p:cTn>
                                        <p:tgtEl>
                                          <p:spTgt spid="5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250"/>
                                        <p:tgtEl>
                                          <p:spTgt spid="40"/>
                                        </p:tgtEl>
                                      </p:cBhvr>
                                    </p:animEffect>
                                    <p:set>
                                      <p:cBhvr>
                                        <p:cTn id="73" dur="1" fill="hold">
                                          <p:stCondLst>
                                            <p:cond delay="249"/>
                                          </p:stCondLst>
                                        </p:cTn>
                                        <p:tgtEl>
                                          <p:spTgt spid="4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68"/>
                                        </p:tgtEl>
                                      </p:cBhvr>
                                    </p:animEffect>
                                    <p:set>
                                      <p:cBhvr>
                                        <p:cTn id="76" dur="1" fill="hold">
                                          <p:stCondLst>
                                            <p:cond delay="249"/>
                                          </p:stCondLst>
                                        </p:cTn>
                                        <p:tgtEl>
                                          <p:spTgt spid="68"/>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67"/>
                                        </p:tgtEl>
                                      </p:cBhvr>
                                    </p:animEffect>
                                    <p:set>
                                      <p:cBhvr>
                                        <p:cTn id="79" dur="1" fill="hold">
                                          <p:stCondLst>
                                            <p:cond delay="249"/>
                                          </p:stCondLst>
                                        </p:cTn>
                                        <p:tgtEl>
                                          <p:spTgt spid="67"/>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250"/>
                                        <p:tgtEl>
                                          <p:spTgt spid="57"/>
                                        </p:tgtEl>
                                      </p:cBhvr>
                                    </p:animEffect>
                                    <p:set>
                                      <p:cBhvr>
                                        <p:cTn id="82" dur="1" fill="hold">
                                          <p:stCondLst>
                                            <p:cond delay="249"/>
                                          </p:stCondLst>
                                        </p:cTn>
                                        <p:tgtEl>
                                          <p:spTgt spid="57"/>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50"/>
                                        <p:tgtEl>
                                          <p:spTgt spid="62"/>
                                        </p:tgtEl>
                                      </p:cBhvr>
                                    </p:animEffect>
                                    <p:set>
                                      <p:cBhvr>
                                        <p:cTn id="85" dur="1" fill="hold">
                                          <p:stCondLst>
                                            <p:cond delay="249"/>
                                          </p:stCondLst>
                                        </p:cTn>
                                        <p:tgtEl>
                                          <p:spTgt spid="62"/>
                                        </p:tgtEl>
                                        <p:attrNameLst>
                                          <p:attrName>style.visibility</p:attrName>
                                        </p:attrNameLst>
                                      </p:cBhvr>
                                      <p:to>
                                        <p:strVal val="hidden"/>
                                      </p:to>
                                    </p:set>
                                  </p:childTnLst>
                                </p:cTn>
                              </p:par>
                            </p:childTnLst>
                          </p:cTn>
                        </p:par>
                        <p:par>
                          <p:cTn id="86" fill="hold">
                            <p:stCondLst>
                              <p:cond delay="6000"/>
                            </p:stCondLst>
                            <p:childTnLst>
                              <p:par>
                                <p:cTn id="87" presetID="10" presetClass="exit" presetSubtype="0" fill="hold" nodeType="afterEffect">
                                  <p:stCondLst>
                                    <p:cond delay="0"/>
                                  </p:stCondLst>
                                  <p:childTnLst>
                                    <p:animEffect transition="out" filter="fade">
                                      <p:cBhvr>
                                        <p:cTn id="88" dur="500"/>
                                        <p:tgtEl>
                                          <p:spTgt spid="39"/>
                                        </p:tgtEl>
                                      </p:cBhvr>
                                    </p:animEffect>
                                    <p:set>
                                      <p:cBhvr>
                                        <p:cTn id="89" dur="1" fill="hold">
                                          <p:stCondLst>
                                            <p:cond delay="499"/>
                                          </p:stCondLst>
                                        </p:cTn>
                                        <p:tgtEl>
                                          <p:spTgt spid="39"/>
                                        </p:tgtEl>
                                        <p:attrNameLst>
                                          <p:attrName>style.visibility</p:attrName>
                                        </p:attrNameLst>
                                      </p:cBhvr>
                                      <p:to>
                                        <p:strVal val="hidden"/>
                                      </p:to>
                                    </p:set>
                                  </p:childTnLst>
                                </p:cTn>
                              </p:par>
                              <p:par>
                                <p:cTn id="90" presetID="10" presetClass="exit" presetSubtype="0" fill="hold" nodeType="withEffect">
                                  <p:stCondLst>
                                    <p:cond delay="250"/>
                                  </p:stCondLst>
                                  <p:childTnLst>
                                    <p:animEffect transition="out" filter="fade">
                                      <p:cBhvr>
                                        <p:cTn id="91" dur="500"/>
                                        <p:tgtEl>
                                          <p:spTgt spid="41"/>
                                        </p:tgtEl>
                                      </p:cBhvr>
                                    </p:animEffect>
                                    <p:set>
                                      <p:cBhvr>
                                        <p:cTn id="92" dur="1" fill="hold">
                                          <p:stCondLst>
                                            <p:cond delay="499"/>
                                          </p:stCondLst>
                                        </p:cTn>
                                        <p:tgtEl>
                                          <p:spTgt spid="41"/>
                                        </p:tgtEl>
                                        <p:attrNameLst>
                                          <p:attrName>style.visibility</p:attrName>
                                        </p:attrNameLst>
                                      </p:cBhvr>
                                      <p:to>
                                        <p:strVal val="hidden"/>
                                      </p:to>
                                    </p:set>
                                  </p:childTnLst>
                                </p:cTn>
                              </p:par>
                            </p:childTnLst>
                          </p:cTn>
                        </p:par>
                        <p:par>
                          <p:cTn id="93" fill="hold">
                            <p:stCondLst>
                              <p:cond delay="6750"/>
                            </p:stCondLst>
                            <p:childTnLst>
                              <p:par>
                                <p:cTn id="94" presetID="10" presetClass="exit" presetSubtype="0" fill="hold" nodeType="afterEffect">
                                  <p:stCondLst>
                                    <p:cond delay="0"/>
                                  </p:stCondLst>
                                  <p:childTnLst>
                                    <p:animEffect transition="out" filter="fade">
                                      <p:cBhvr>
                                        <p:cTn id="95" dur="500"/>
                                        <p:tgtEl>
                                          <p:spTgt spid="10"/>
                                        </p:tgtEl>
                                      </p:cBhvr>
                                    </p:animEffect>
                                    <p:set>
                                      <p:cBhvr>
                                        <p:cTn id="9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88" name="Group 87"/>
          <p:cNvGrpSpPr/>
          <p:nvPr/>
        </p:nvGrpSpPr>
        <p:grpSpPr>
          <a:xfrm>
            <a:off x="4435624" y="3580375"/>
            <a:ext cx="3311540" cy="694552"/>
            <a:chOff x="4408729" y="3580375"/>
            <a:chExt cx="3311540" cy="694552"/>
          </a:xfrm>
        </p:grpSpPr>
        <p:pic>
          <p:nvPicPr>
            <p:cNvPr id="89" name="Picture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90" name="Picture 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sp>
        <p:nvSpPr>
          <p:cNvPr id="92" name="TextBox 91"/>
          <p:cNvSpPr txBox="1"/>
          <p:nvPr/>
        </p:nvSpPr>
        <p:spPr>
          <a:xfrm>
            <a:off x="339026" y="44176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42" name="Group 41"/>
          <p:cNvGrpSpPr/>
          <p:nvPr/>
        </p:nvGrpSpPr>
        <p:grpSpPr>
          <a:xfrm>
            <a:off x="4435624" y="4343400"/>
            <a:ext cx="3311540" cy="694552"/>
            <a:chOff x="4408729" y="3580375"/>
            <a:chExt cx="3311540" cy="694552"/>
          </a:xfrm>
        </p:grpSpPr>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grpSp>
        <p:nvGrpSpPr>
          <p:cNvPr id="40" name="Group 39"/>
          <p:cNvGrpSpPr/>
          <p:nvPr/>
        </p:nvGrpSpPr>
        <p:grpSpPr>
          <a:xfrm>
            <a:off x="5304100" y="1099173"/>
            <a:ext cx="1567543" cy="979715"/>
            <a:chOff x="2075433" y="3557736"/>
            <a:chExt cx="1567543" cy="979715"/>
          </a:xfrm>
        </p:grpSpPr>
        <p:sp>
          <p:nvSpPr>
            <p:cNvPr id="41" name="Rounded Rectangle 40"/>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5" name="Picture 44"/>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46" name="TextBox 45"/>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sp>
        <p:nvSpPr>
          <p:cNvPr id="35" name="TextBox 34"/>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smtClean="0">
                <a:solidFill>
                  <a:schemeClr val="accent4">
                    <a:alpha val="99000"/>
                  </a:schemeClr>
                </a:solidFill>
              </a:rPr>
              <a:t>Provision Role Instances</a:t>
            </a:r>
          </a:p>
          <a:p>
            <a:pPr defTabSz="1218987">
              <a:lnSpc>
                <a:spcPct val="90000"/>
              </a:lnSpc>
              <a:spcAft>
                <a:spcPts val="600"/>
              </a:spcAft>
              <a:buSzPct val="80000"/>
            </a:pPr>
            <a:r>
              <a:rPr lang="en-US" sz="2000" dirty="0" smtClean="0">
                <a:solidFill>
                  <a:schemeClr val="tx1">
                    <a:lumMod val="60000"/>
                    <a:lumOff val="40000"/>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spTree>
    <p:extLst>
      <p:ext uri="{BB962C8B-B14F-4D97-AF65-F5344CB8AC3E}">
        <p14:creationId xmlns:p14="http://schemas.microsoft.com/office/powerpoint/2010/main" val="1382909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path" presetSubtype="0" accel="50000" decel="50000" fill="hold" nodeType="withEffect">
                                  <p:stCondLst>
                                    <p:cond delay="0"/>
                                  </p:stCondLst>
                                  <p:childTnLst>
                                    <p:animMotion origin="layout" path="M -4.43678E-6 -2.64985E-6 L -4.43678E-6 0.18352 " pathEditMode="relative" rAng="0" ptsTypes="AA">
                                      <p:cBhvr>
                                        <p:cTn id="11" dur="2000" fill="hold"/>
                                        <p:tgtEl>
                                          <p:spTgt spid="88"/>
                                        </p:tgtEl>
                                        <p:attrNameLst>
                                          <p:attrName>ppt_x</p:attrName>
                                          <p:attrName>ppt_y</p:attrName>
                                        </p:attrNameLst>
                                      </p:cBhvr>
                                      <p:rCtr x="0" y="9165"/>
                                    </p:animMotion>
                                  </p:childTnLst>
                                </p:cTn>
                              </p:par>
                              <p:par>
                                <p:cTn id="12" presetID="10" presetClass="entr" presetSubtype="0" fill="hold" grpId="0" nodeType="withEffect">
                                  <p:stCondLst>
                                    <p:cond delay="25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accel="50000" decel="50000" fill="hold" nodeType="withEffect">
                                  <p:stCondLst>
                                    <p:cond delay="0"/>
                                  </p:stCondLst>
                                  <p:childTnLst>
                                    <p:animMotion origin="layout" path="M -4.43678E-6 5.25341E-7 L -4.43678E-6 0.18884 " pathEditMode="relative" rAng="0" ptsTypes="AA">
                                      <p:cBhvr>
                                        <p:cTn id="16" dur="2000" fill="hold"/>
                                        <p:tgtEl>
                                          <p:spTgt spid="42"/>
                                        </p:tgtEl>
                                        <p:attrNameLst>
                                          <p:attrName>ppt_x</p:attrName>
                                          <p:attrName>ppt_y</p:attrName>
                                        </p:attrNameLst>
                                      </p:cBhvr>
                                      <p:rCtr x="0" y="94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532231" y="1943286"/>
            <a:ext cx="1091422" cy="2673208"/>
            <a:chOff x="5556414" y="2061552"/>
            <a:chExt cx="1091422" cy="2554941"/>
          </a:xfrm>
        </p:grpSpPr>
        <p:sp>
          <p:nvSpPr>
            <p:cNvPr id="43" name="Down Arrow 42"/>
            <p:cNvSpPr/>
            <p:nvPr/>
          </p:nvSpPr>
          <p:spPr bwMode="auto">
            <a:xfrm>
              <a:off x="5556414"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Down Arrow 43"/>
            <p:cNvSpPr/>
            <p:nvPr/>
          </p:nvSpPr>
          <p:spPr bwMode="auto">
            <a:xfrm>
              <a:off x="6360965"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4" name="Group 3"/>
          <p:cNvGrpSpPr/>
          <p:nvPr/>
        </p:nvGrpSpPr>
        <p:grpSpPr>
          <a:xfrm>
            <a:off x="5330214" y="1206564"/>
            <a:ext cx="1509742" cy="736721"/>
            <a:chOff x="5375415" y="1342167"/>
            <a:chExt cx="1509742" cy="736721"/>
          </a:xfrm>
        </p:grpSpPr>
        <p:grpSp>
          <p:nvGrpSpPr>
            <p:cNvPr id="36" name="Group 35"/>
            <p:cNvGrpSpPr/>
            <p:nvPr/>
          </p:nvGrpSpPr>
          <p:grpSpPr>
            <a:xfrm>
              <a:off x="5375415" y="1342167"/>
              <a:ext cx="705283" cy="736721"/>
              <a:chOff x="2145364" y="3673700"/>
              <a:chExt cx="705283" cy="736721"/>
            </a:xfrm>
          </p:grpSpPr>
          <p:sp>
            <p:nvSpPr>
              <p:cNvPr id="37" name="Rounded Rectangle 36"/>
              <p:cNvSpPr/>
              <p:nvPr/>
            </p:nvSpPr>
            <p:spPr bwMode="auto">
              <a:xfrm>
                <a:off x="2145364" y="3673700"/>
                <a:ext cx="705283" cy="736721"/>
              </a:xfrm>
              <a:prstGeom prst="roundRect">
                <a:avLst>
                  <a:gd name="adj" fmla="val 11650"/>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4769" y="3794243"/>
                <a:ext cx="526347" cy="526347"/>
              </a:xfrm>
              <a:prstGeom prst="rect">
                <a:avLst/>
              </a:prstGeom>
            </p:spPr>
          </p:pic>
        </p:grpSp>
        <p:grpSp>
          <p:nvGrpSpPr>
            <p:cNvPr id="40" name="Group 39"/>
            <p:cNvGrpSpPr/>
            <p:nvPr/>
          </p:nvGrpSpPr>
          <p:grpSpPr>
            <a:xfrm>
              <a:off x="6179874" y="1342167"/>
              <a:ext cx="705283" cy="736721"/>
              <a:chOff x="2089030" y="3673700"/>
              <a:chExt cx="705283" cy="736721"/>
            </a:xfrm>
          </p:grpSpPr>
          <p:sp>
            <p:nvSpPr>
              <p:cNvPr id="41" name="Rounded Rectangle 40"/>
              <p:cNvSpPr/>
              <p:nvPr/>
            </p:nvSpPr>
            <p:spPr bwMode="auto">
              <a:xfrm>
                <a:off x="2089030" y="3673700"/>
                <a:ext cx="705283" cy="736721"/>
              </a:xfrm>
              <a:prstGeom prst="roundRect">
                <a:avLst>
                  <a:gd name="adj" fmla="val 13578"/>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71834" y="3794243"/>
                <a:ext cx="526347" cy="526347"/>
              </a:xfrm>
              <a:prstGeom prst="rect">
                <a:avLst/>
              </a:prstGeom>
            </p:spPr>
          </p:pic>
        </p:grpSp>
      </p:grpSp>
      <p:grpSp>
        <p:nvGrpSpPr>
          <p:cNvPr id="6" name="Group 5"/>
          <p:cNvGrpSpPr/>
          <p:nvPr/>
        </p:nvGrpSpPr>
        <p:grpSpPr>
          <a:xfrm>
            <a:off x="4435624" y="4834352"/>
            <a:ext cx="3311540" cy="694552"/>
            <a:chOff x="4408729" y="4834352"/>
            <a:chExt cx="3311540" cy="694552"/>
          </a:xfrm>
        </p:grpSpPr>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50" name="TextBox 49"/>
          <p:cNvSpPr txBox="1"/>
          <p:nvPr/>
        </p:nvSpPr>
        <p:spPr>
          <a:xfrm>
            <a:off x="339026" y="44176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75" name="Group 74"/>
          <p:cNvGrpSpPr/>
          <p:nvPr/>
        </p:nvGrpSpPr>
        <p:grpSpPr>
          <a:xfrm>
            <a:off x="5303520" y="1097280"/>
            <a:ext cx="1567543" cy="979715"/>
            <a:chOff x="2075433" y="3557736"/>
            <a:chExt cx="1567543" cy="979715"/>
          </a:xfrm>
        </p:grpSpPr>
        <p:sp>
          <p:nvSpPr>
            <p:cNvPr id="76" name="Rounded Rectangle 75"/>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89" name="TextBox 88"/>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621" y="5637733"/>
            <a:ext cx="1607803" cy="694551"/>
          </a:xfrm>
          <a:prstGeom prst="roundRect">
            <a:avLst/>
          </a:prstGeom>
          <a:ln>
            <a:solidFill>
              <a:schemeClr val="bg2">
                <a:lumMod val="75000"/>
              </a:schemeClr>
            </a:solidFill>
          </a:ln>
        </p:spPr>
      </p:pic>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9750" y="5637733"/>
            <a:ext cx="1607803" cy="694551"/>
          </a:xfrm>
          <a:prstGeom prst="roundRect">
            <a:avLst/>
          </a:prstGeom>
          <a:ln>
            <a:solidFill>
              <a:schemeClr val="bg2">
                <a:lumMod val="75000"/>
              </a:schemeClr>
            </a:solidFill>
          </a:ln>
        </p:spPr>
      </p:pic>
      <p:grpSp>
        <p:nvGrpSpPr>
          <p:cNvPr id="60" name="Group 59"/>
          <p:cNvGrpSpPr/>
          <p:nvPr/>
        </p:nvGrpSpPr>
        <p:grpSpPr>
          <a:xfrm>
            <a:off x="4435624" y="5638800"/>
            <a:ext cx="3311540" cy="694552"/>
            <a:chOff x="4408729" y="4834352"/>
            <a:chExt cx="3311540" cy="694552"/>
          </a:xfrm>
        </p:grpSpPr>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90" name="TextBox 89"/>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a:solidFill>
                  <a:schemeClr val="tx1">
                    <a:lumMod val="60000"/>
                    <a:lumOff val="40000"/>
                    <a:alpha val="99000"/>
                  </a:schemeClr>
                </a:solidFill>
              </a:rPr>
              <a:t>Provision Role Instances</a:t>
            </a:r>
          </a:p>
          <a:p>
            <a:pPr defTabSz="1218987">
              <a:lnSpc>
                <a:spcPct val="90000"/>
              </a:lnSpc>
              <a:spcAft>
                <a:spcPts val="600"/>
              </a:spcAft>
              <a:buSzPct val="80000"/>
            </a:pPr>
            <a:r>
              <a:rPr lang="en-US" sz="2000" dirty="0">
                <a:solidFill>
                  <a:schemeClr val="accent4">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spTree>
    <p:extLst>
      <p:ext uri="{BB962C8B-B14F-4D97-AF65-F5344CB8AC3E}">
        <p14:creationId xmlns:p14="http://schemas.microsoft.com/office/powerpoint/2010/main" val="1913198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xit" presetSubtype="0" fill="hold" nodeType="afterEffect">
                                  <p:stCondLst>
                                    <p:cond delay="0"/>
                                  </p:stCondLst>
                                  <p:childTnLst>
                                    <p:animEffect transition="out" filter="fade">
                                      <p:cBhvr>
                                        <p:cTn id="12" dur="250"/>
                                        <p:tgtEl>
                                          <p:spTgt spid="75"/>
                                        </p:tgtEl>
                                      </p:cBhvr>
                                    </p:animEffect>
                                    <p:set>
                                      <p:cBhvr>
                                        <p:cTn id="13" dur="1" fill="hold">
                                          <p:stCondLst>
                                            <p:cond delay="249"/>
                                          </p:stCondLst>
                                        </p:cTn>
                                        <p:tgtEl>
                                          <p:spTgt spid="75"/>
                                        </p:tgtEl>
                                        <p:attrNameLst>
                                          <p:attrName>style.visibility</p:attrName>
                                        </p:attrNameLst>
                                      </p:cBhvr>
                                      <p:to>
                                        <p:strVal val="hidden"/>
                                      </p:to>
                                    </p:set>
                                  </p:childTnLst>
                                </p:cTn>
                              </p:par>
                            </p:childTnLst>
                          </p:cTn>
                        </p:par>
                        <p:par>
                          <p:cTn id="14" fill="hold">
                            <p:stCondLst>
                              <p:cond delay="750"/>
                            </p:stCondLst>
                            <p:childTnLst>
                              <p:par>
                                <p:cTn id="15" presetID="42" presetClass="path" presetSubtype="0" accel="50000" decel="50000" fill="hold" nodeType="afterEffect">
                                  <p:stCondLst>
                                    <p:cond delay="750"/>
                                  </p:stCondLst>
                                  <p:childTnLst>
                                    <p:animMotion origin="layout" path="M 1.21125E-6 -2.75272E-7 L 1.21125E-6 0.53319 " pathEditMode="relative" rAng="0" ptsTypes="AA">
                                      <p:cBhvr>
                                        <p:cTn id="16" dur="1500" fill="hold"/>
                                        <p:tgtEl>
                                          <p:spTgt spid="4"/>
                                        </p:tgtEl>
                                        <p:attrNameLst>
                                          <p:attrName>ppt_x</p:attrName>
                                          <p:attrName>ppt_y</p:attrName>
                                        </p:attrNameLst>
                                      </p:cBhvr>
                                      <p:rCtr x="0" y="26648"/>
                                    </p:animMotion>
                                  </p:childTnLst>
                                </p:cTn>
                              </p:par>
                              <p:par>
                                <p:cTn id="17" presetID="10" presetClass="exit" presetSubtype="0" fill="hold" nodeType="withEffect">
                                  <p:stCondLst>
                                    <p:cond delay="0"/>
                                  </p:stCondLst>
                                  <p:childTnLst>
                                    <p:animEffect transition="out" filter="fade">
                                      <p:cBhvr>
                                        <p:cTn id="18" dur="1000"/>
                                        <p:tgtEl>
                                          <p:spTgt spid="3"/>
                                        </p:tgtEl>
                                      </p:cBhvr>
                                    </p:animEffect>
                                    <p:set>
                                      <p:cBhvr>
                                        <p:cTn id="19" dur="1" fill="hold">
                                          <p:stCondLst>
                                            <p:cond delay="999"/>
                                          </p:stCondLst>
                                        </p:cTn>
                                        <p:tgtEl>
                                          <p:spTgt spid="3"/>
                                        </p:tgtEl>
                                        <p:attrNameLst>
                                          <p:attrName>style.visibility</p:attrName>
                                        </p:attrNameLst>
                                      </p:cBhvr>
                                      <p:to>
                                        <p:strVal val="hidden"/>
                                      </p:to>
                                    </p:set>
                                  </p:childTnLst>
                                </p:cTn>
                              </p:par>
                              <p:par>
                                <p:cTn id="20" presetID="10" presetClass="exit" presetSubtype="0" fill="hold" nodeType="withEffect">
                                  <p:stCondLst>
                                    <p:cond delay="250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300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pic>
        <p:nvPicPr>
          <p:cNvPr id="14345" name="Picture 143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3344" y="285966"/>
            <a:ext cx="1688040" cy="1486715"/>
          </a:xfrm>
          <a:prstGeom prst="rect">
            <a:avLst/>
          </a:prstGeom>
        </p:spPr>
      </p:pic>
      <p:pic>
        <p:nvPicPr>
          <p:cNvPr id="14346" name="Picture 143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4138" y="817213"/>
            <a:ext cx="1587892" cy="976385"/>
          </a:xfrm>
          <a:prstGeom prst="rect">
            <a:avLst/>
          </a:prstGeom>
        </p:spPr>
      </p:pic>
      <p:pic>
        <p:nvPicPr>
          <p:cNvPr id="14347" name="Picture 143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5570" y="699386"/>
            <a:ext cx="566904" cy="1069389"/>
          </a:xfrm>
          <a:prstGeom prst="rect">
            <a:avLst/>
          </a:prstGeom>
        </p:spPr>
      </p:pic>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44" name="Group 43"/>
          <p:cNvGrpSpPr/>
          <p:nvPr/>
        </p:nvGrpSpPr>
        <p:grpSpPr>
          <a:xfrm>
            <a:off x="5096089" y="3861057"/>
            <a:ext cx="1990997" cy="922867"/>
            <a:chOff x="5096089" y="3861057"/>
            <a:chExt cx="1990997" cy="922867"/>
          </a:xfrm>
          <a:solidFill>
            <a:schemeClr val="tx2">
              <a:lumMod val="40000"/>
              <a:lumOff val="60000"/>
            </a:schemeClr>
          </a:solidFill>
        </p:grpSpPr>
        <p:sp>
          <p:nvSpPr>
            <p:cNvPr id="11" name="Down Arrow 10"/>
            <p:cNvSpPr/>
            <p:nvPr/>
          </p:nvSpPr>
          <p:spPr bwMode="auto">
            <a:xfrm>
              <a:off x="5096089"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sp>
        <p:nvSpPr>
          <p:cNvPr id="113" name="TextBox 112"/>
          <p:cNvSpPr txBox="1"/>
          <p:nvPr/>
        </p:nvSpPr>
        <p:spPr>
          <a:xfrm>
            <a:off x="339026" y="4417605"/>
            <a:ext cx="3635453" cy="221599"/>
          </a:xfrm>
          <a:prstGeom prst="rect">
            <a:avLst/>
          </a:prstGeom>
          <a:noFill/>
        </p:spPr>
        <p:txBody>
          <a:bodyPr wrap="square" lIns="0" tIns="0" rIns="0" bIns="0" rtlCol="0">
            <a:spAutoFit/>
          </a:bodyPr>
          <a:lstStyle/>
          <a:p>
            <a:pPr defTabSz="1218987">
              <a:lnSpc>
                <a:spcPct val="80000"/>
              </a:lnSpc>
              <a:buSzPct val="80000"/>
            </a:pPr>
            <a:r>
              <a:rPr lang="en-US" dirty="0" smtClean="0">
                <a:solidFill>
                  <a:schemeClr val="tx1">
                    <a:alpha val="99000"/>
                  </a:schemeClr>
                </a:solidFill>
              </a:rPr>
              <a:t>Windows Azure Datacenter</a:t>
            </a:r>
            <a:endParaRPr lang="en-US" dirty="0">
              <a:solidFill>
                <a:schemeClr val="tx1">
                  <a:alpha val="99000"/>
                </a:schemeClr>
              </a:solidFill>
            </a:endParaRPr>
          </a:p>
        </p:txBody>
      </p:sp>
      <p:sp>
        <p:nvSpPr>
          <p:cNvPr id="52" name="TextBox 51"/>
          <p:cNvSpPr txBox="1"/>
          <p:nvPr/>
        </p:nvSpPr>
        <p:spPr>
          <a:xfrm>
            <a:off x="8864825" y="3170763"/>
            <a:ext cx="3083636" cy="553998"/>
          </a:xfrm>
          <a:prstGeom prst="rect">
            <a:avLst/>
          </a:prstGeom>
          <a:noFill/>
        </p:spPr>
        <p:txBody>
          <a:bodyPr wrap="square" lIns="0" tIns="0" rIns="0" bIns="0" rtlCol="0">
            <a:spAutoFit/>
          </a:bodyPr>
          <a:lstStyle>
            <a:defPPr>
              <a:defRPr lang="en-US"/>
            </a:defPPr>
            <a:lvl1pPr marL="228600" indent="-228600">
              <a:lnSpc>
                <a:spcPct val="90000"/>
              </a:lnSpc>
              <a:spcAft>
                <a:spcPts val="600"/>
              </a:spcAft>
              <a:buSzPct val="80000"/>
              <a:buAutoNum type="arabicParenR"/>
              <a:defRPr sz="1400" b="1">
                <a:solidFill>
                  <a:schemeClr val="bg1"/>
                </a:solidFill>
              </a:defRPr>
            </a:lvl1pPr>
          </a:lstStyle>
          <a:p>
            <a:pPr marL="290513" indent="-290513" defTabSz="1218987">
              <a:buFontTx/>
              <a:buNone/>
            </a:pPr>
            <a:r>
              <a:rPr lang="en-US" sz="2000" b="0" dirty="0" smtClean="0">
                <a:solidFill>
                  <a:schemeClr val="accent4">
                    <a:alpha val="99000"/>
                  </a:schemeClr>
                </a:solidFill>
                <a:sym typeface="Wingdings" pitchFamily="2" charset="2"/>
              </a:rPr>
              <a:t> </a:t>
            </a:r>
            <a:r>
              <a:rPr lang="en-US" sz="2000" b="0" dirty="0" smtClean="0">
                <a:solidFill>
                  <a:schemeClr val="accent4">
                    <a:alpha val="99000"/>
                  </a:schemeClr>
                </a:solidFill>
              </a:rPr>
              <a:t>Network </a:t>
            </a:r>
            <a:r>
              <a:rPr lang="en-US" sz="2000" b="0" dirty="0">
                <a:solidFill>
                  <a:schemeClr val="accent4">
                    <a:alpha val="99000"/>
                  </a:schemeClr>
                </a:solidFill>
              </a:rPr>
              <a:t>load-balancer </a:t>
            </a:r>
            <a:r>
              <a:rPr lang="en-US" sz="2000" b="0" dirty="0" smtClean="0">
                <a:solidFill>
                  <a:schemeClr val="accent4">
                    <a:alpha val="99000"/>
                  </a:schemeClr>
                </a:solidFill>
              </a:rPr>
              <a:t> configured </a:t>
            </a:r>
            <a:r>
              <a:rPr lang="en-US" sz="2000" b="0" dirty="0">
                <a:solidFill>
                  <a:schemeClr val="accent4">
                    <a:alpha val="99000"/>
                  </a:schemeClr>
                </a:solidFill>
              </a:rPr>
              <a:t>for traffic</a:t>
            </a:r>
          </a:p>
        </p:txBody>
      </p:sp>
      <p:sp>
        <p:nvSpPr>
          <p:cNvPr id="58" name="TextBox 57"/>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a:solidFill>
                  <a:schemeClr val="tx1">
                    <a:lumMod val="60000"/>
                    <a:lumOff val="40000"/>
                    <a:alpha val="99000"/>
                  </a:schemeClr>
                </a:solidFill>
              </a:rPr>
              <a:t>Provision Role Instances</a:t>
            </a:r>
          </a:p>
          <a:p>
            <a:pPr defTabSz="1218987">
              <a:lnSpc>
                <a:spcPct val="90000"/>
              </a:lnSpc>
              <a:spcAft>
                <a:spcPts val="600"/>
              </a:spcAft>
              <a:buSzPct val="80000"/>
            </a:pPr>
            <a:r>
              <a:rPr lang="en-US" sz="2000" dirty="0">
                <a:solidFill>
                  <a:schemeClr val="tx1">
                    <a:lumMod val="60000"/>
                    <a:lumOff val="40000"/>
                    <a:alpha val="99000"/>
                  </a:schemeClr>
                </a:solidFill>
              </a:rPr>
              <a:t>Deploy App Code</a:t>
            </a:r>
          </a:p>
          <a:p>
            <a:pPr defTabSz="1218987">
              <a:lnSpc>
                <a:spcPct val="90000"/>
              </a:lnSpc>
              <a:spcAft>
                <a:spcPts val="600"/>
              </a:spcAft>
              <a:buSzPct val="80000"/>
            </a:pPr>
            <a:r>
              <a:rPr lang="en-US" sz="2000" dirty="0">
                <a:solidFill>
                  <a:schemeClr val="accent4">
                    <a:alpha val="99000"/>
                  </a:schemeClr>
                </a:solidFill>
              </a:rPr>
              <a:t>Configure Network</a:t>
            </a:r>
          </a:p>
        </p:txBody>
      </p:sp>
      <p:grpSp>
        <p:nvGrpSpPr>
          <p:cNvPr id="59" name="Group 58"/>
          <p:cNvGrpSpPr/>
          <p:nvPr/>
        </p:nvGrpSpPr>
        <p:grpSpPr>
          <a:xfrm>
            <a:off x="4435624" y="4834352"/>
            <a:ext cx="3311540" cy="694552"/>
            <a:chOff x="4408729" y="4834352"/>
            <a:chExt cx="3311540" cy="694552"/>
          </a:xfrm>
        </p:grpSpPr>
        <p:pic>
          <p:nvPicPr>
            <p:cNvPr id="60" name="Pictur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grpSp>
        <p:nvGrpSpPr>
          <p:cNvPr id="62" name="Group 61"/>
          <p:cNvGrpSpPr/>
          <p:nvPr/>
        </p:nvGrpSpPr>
        <p:grpSpPr>
          <a:xfrm>
            <a:off x="4435624" y="5638800"/>
            <a:ext cx="3311540" cy="694552"/>
            <a:chOff x="4408729" y="4834352"/>
            <a:chExt cx="3311540" cy="694552"/>
          </a:xfrm>
        </p:grpSpPr>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3760556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44"/>
                                        </p:tgtEl>
                                        <p:attrNameLst>
                                          <p:attrName>style.visibility</p:attrName>
                                        </p:attrNameLst>
                                      </p:cBhvr>
                                      <p:to>
                                        <p:strVal val="visible"/>
                                      </p:to>
                                    </p:set>
                                    <p:animEffect transition="in" filter="fade">
                                      <p:cBhvr>
                                        <p:cTn id="7" dur="500"/>
                                        <p:tgtEl>
                                          <p:spTgt spid="14344"/>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250"/>
                                        <p:tgtEl>
                                          <p:spTgt spid="52"/>
                                        </p:tgtEl>
                                      </p:cBhvr>
                                    </p:animEffect>
                                  </p:childTnLst>
                                </p:cTn>
                              </p:par>
                            </p:childTnLst>
                          </p:cTn>
                        </p:par>
                        <p:par>
                          <p:cTn id="12" fill="hold">
                            <p:stCondLst>
                              <p:cond delay="750"/>
                            </p:stCondLst>
                            <p:childTnLst>
                              <p:par>
                                <p:cTn id="13" presetID="10" presetClass="entr" presetSubtype="0" fill="hold" nodeType="afterEffect">
                                  <p:stCondLst>
                                    <p:cond delay="250"/>
                                  </p:stCondLst>
                                  <p:childTnLst>
                                    <p:set>
                                      <p:cBhvr>
                                        <p:cTn id="14" dur="1" fill="hold">
                                          <p:stCondLst>
                                            <p:cond delay="0"/>
                                          </p:stCondLst>
                                        </p:cTn>
                                        <p:tgtEl>
                                          <p:spTgt spid="14346"/>
                                        </p:tgtEl>
                                        <p:attrNameLst>
                                          <p:attrName>style.visibility</p:attrName>
                                        </p:attrNameLst>
                                      </p:cBhvr>
                                      <p:to>
                                        <p:strVal val="visible"/>
                                      </p:to>
                                    </p:set>
                                    <p:animEffect transition="in" filter="fade">
                                      <p:cBhvr>
                                        <p:cTn id="15" dur="250"/>
                                        <p:tgtEl>
                                          <p:spTgt spid="14346"/>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4345"/>
                                        </p:tgtEl>
                                        <p:attrNameLst>
                                          <p:attrName>style.visibility</p:attrName>
                                        </p:attrNameLst>
                                      </p:cBhvr>
                                      <p:to>
                                        <p:strVal val="visible"/>
                                      </p:to>
                                    </p:set>
                                    <p:animEffect transition="in" filter="fade">
                                      <p:cBhvr>
                                        <p:cTn id="19" dur="250"/>
                                        <p:tgtEl>
                                          <p:spTgt spid="1434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4347"/>
                                        </p:tgtEl>
                                        <p:attrNameLst>
                                          <p:attrName>style.visibility</p:attrName>
                                        </p:attrNameLst>
                                      </p:cBhvr>
                                      <p:to>
                                        <p:strVal val="visible"/>
                                      </p:to>
                                    </p:set>
                                    <p:animEffect transition="in" filter="fade">
                                      <p:cBhvr>
                                        <p:cTn id="23" dur="250"/>
                                        <p:tgtEl>
                                          <p:spTgt spid="14347"/>
                                        </p:tgtEl>
                                      </p:cBhvr>
                                    </p:animEffect>
                                  </p:childTnLst>
                                </p:cTn>
                              </p:par>
                            </p:childTnLst>
                          </p:cTn>
                        </p:par>
                        <p:par>
                          <p:cTn id="24" fill="hold">
                            <p:stCondLst>
                              <p:cond delay="1750"/>
                            </p:stCondLst>
                            <p:childTnLst>
                              <p:par>
                                <p:cTn id="25" presetID="12" presetClass="entr" presetSubtype="1"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p:tgtEl>
                                          <p:spTgt spid="44"/>
                                        </p:tgtEl>
                                        <p:attrNameLst>
                                          <p:attrName>ppt_y</p:attrName>
                                        </p:attrNameLst>
                                      </p:cBhvr>
                                      <p:tavLst>
                                        <p:tav tm="0">
                                          <p:val>
                                            <p:strVal val="#ppt_y-#ppt_h*1.125000"/>
                                          </p:val>
                                        </p:tav>
                                        <p:tav tm="100000">
                                          <p:val>
                                            <p:strVal val="#ppt_y"/>
                                          </p:val>
                                        </p:tav>
                                      </p:tavLst>
                                    </p:anim>
                                    <p:animEffect transition="in" filter="wipe(down)">
                                      <p:cBhvr>
                                        <p:cTn id="28" dur="500"/>
                                        <p:tgtEl>
                                          <p:spTgt spid="44"/>
                                        </p:tgtEl>
                                      </p:cBhvr>
                                    </p:animEffect>
                                  </p:childTnLst>
                                </p:cTn>
                              </p:par>
                            </p:childTnLst>
                          </p:cTn>
                        </p:par>
                        <p:par>
                          <p:cTn id="29" fill="hold">
                            <p:stCondLst>
                              <p:cond delay="2250"/>
                            </p:stCondLst>
                            <p:childTnLst>
                              <p:par>
                                <p:cTn id="30" presetID="22" presetClass="entr" presetSubtype="1"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up)">
                                      <p:cBhvr>
                                        <p:cTn id="32" dur="500"/>
                                        <p:tgtEl>
                                          <p:spTgt spid="48"/>
                                        </p:tgtEl>
                                      </p:cBhvr>
                                    </p:animEffect>
                                  </p:childTnLst>
                                </p:cTn>
                              </p:par>
                            </p:childTnLst>
                          </p:cTn>
                        </p:par>
                        <p:par>
                          <p:cTn id="33" fill="hold">
                            <p:stCondLst>
                              <p:cond delay="2750"/>
                            </p:stCondLst>
                            <p:childTnLst>
                              <p:par>
                                <p:cTn id="34" presetID="22" presetClass="entr" presetSubtype="1" fill="hold" nodeType="afterEffect">
                                  <p:stCondLst>
                                    <p:cond delay="0"/>
                                  </p:stCondLst>
                                  <p:childTnLst>
                                    <p:set>
                                      <p:cBhvr>
                                        <p:cTn id="35" dur="1" fill="hold">
                                          <p:stCondLst>
                                            <p:cond delay="0"/>
                                          </p:stCondLst>
                                        </p:cTn>
                                        <p:tgtEl>
                                          <p:spTgt spid="14359"/>
                                        </p:tgtEl>
                                        <p:attrNameLst>
                                          <p:attrName>style.visibility</p:attrName>
                                        </p:attrNameLst>
                                      </p:cBhvr>
                                      <p:to>
                                        <p:strVal val="visible"/>
                                      </p:to>
                                    </p:set>
                                    <p:animEffect transition="in" filter="wipe(up)">
                                      <p:cBhvr>
                                        <p:cTn id="36" dur="250"/>
                                        <p:tgtEl>
                                          <p:spTgt spid="14359"/>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250"/>
                                        <p:tgtEl>
                                          <p:spTgt spid="12"/>
                                        </p:tgtEl>
                                      </p:cBhvr>
                                    </p:animEffect>
                                  </p:childTnLst>
                                </p:cTn>
                              </p:par>
                              <p:par>
                                <p:cTn id="41" presetID="10" presetClass="exit" presetSubtype="0" fill="hold" grpId="0" nodeType="withEffect">
                                  <p:stCondLst>
                                    <p:cond delay="0"/>
                                  </p:stCondLst>
                                  <p:childTnLst>
                                    <p:animEffect transition="out" filter="fade">
                                      <p:cBhvr>
                                        <p:cTn id="42" dur="250"/>
                                        <p:tgtEl>
                                          <p:spTgt spid="52"/>
                                        </p:tgtEl>
                                      </p:cBhvr>
                                    </p:animEffect>
                                    <p:set>
                                      <p:cBhvr>
                                        <p:cTn id="43" dur="1" fill="hold">
                                          <p:stCondLst>
                                            <p:cond delay="24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9757" y="4837059"/>
            <a:ext cx="1607803" cy="694552"/>
          </a:xfrm>
          <a:prstGeom prst="roundRect">
            <a:avLst/>
          </a:prstGeom>
          <a:ln>
            <a:solidFill>
              <a:schemeClr val="bg2">
                <a:lumMod val="75000"/>
              </a:schemeClr>
            </a:solidFill>
          </a:ln>
        </p:spPr>
      </p:pic>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Down Arrow 10"/>
          <p:cNvSpPr/>
          <p:nvPr/>
        </p:nvSpPr>
        <p:spPr bwMode="auto">
          <a:xfrm>
            <a:off x="5096089"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pic>
        <p:nvPicPr>
          <p:cNvPr id="103" name="Picture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sp>
        <p:nvSpPr>
          <p:cNvPr id="113" name="TextBox 112"/>
          <p:cNvSpPr txBox="1"/>
          <p:nvPr/>
        </p:nvSpPr>
        <p:spPr>
          <a:xfrm>
            <a:off x="339026" y="44176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3" name="Group 2"/>
          <p:cNvGrpSpPr/>
          <p:nvPr/>
        </p:nvGrpSpPr>
        <p:grpSpPr>
          <a:xfrm>
            <a:off x="7844717" y="4836448"/>
            <a:ext cx="1607803" cy="694552"/>
            <a:chOff x="9644337" y="5637733"/>
            <a:chExt cx="1607803" cy="694552"/>
          </a:xfrm>
        </p:grpSpPr>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4337" y="5637733"/>
              <a:ext cx="1607803" cy="694552"/>
            </a:xfrm>
            <a:prstGeom prst="rect">
              <a:avLst/>
            </a:prstGeom>
          </p:spPr>
        </p:pic>
        <p:pic>
          <p:nvPicPr>
            <p:cNvPr id="52" name="Picture 51"/>
            <p:cNvPicPr>
              <a:picLocks noChangeAspect="1"/>
            </p:cNvPicPr>
            <p:nvPr/>
          </p:nvPicPr>
          <p:blipFill>
            <a:blip r:embed="rId6" cstate="print">
              <a:duotone>
                <a:prstClr val="black"/>
                <a:schemeClr val="bg1">
                  <a:tint val="45000"/>
                  <a:satMod val="400000"/>
                </a:schemeClr>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01230" y="5736690"/>
              <a:ext cx="494017" cy="494017"/>
            </a:xfrm>
            <a:prstGeom prst="rect">
              <a:avLst/>
            </a:prstGeom>
          </p:spPr>
        </p:pic>
      </p:grpSp>
      <p:cxnSp>
        <p:nvCxnSpPr>
          <p:cNvPr id="57" name="Elbow Connector 56"/>
          <p:cNvCxnSpPr>
            <a:stCxn id="59" idx="4"/>
            <a:endCxn id="58" idx="0"/>
          </p:cNvCxnSpPr>
          <p:nvPr/>
        </p:nvCxnSpPr>
        <p:spPr>
          <a:xfrm rot="16200000" flipH="1">
            <a:off x="7329058" y="3475649"/>
            <a:ext cx="933314" cy="170412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8474321" y="4794371"/>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9" name="Oval 58"/>
          <p:cNvSpPr/>
          <p:nvPr/>
        </p:nvSpPr>
        <p:spPr bwMode="auto">
          <a:xfrm>
            <a:off x="6770192" y="3514139"/>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44717" y="4836448"/>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6650" y="4836448"/>
            <a:ext cx="1607803" cy="694552"/>
          </a:xfrm>
          <a:prstGeom prst="roundRect">
            <a:avLst/>
          </a:prstGeom>
          <a:ln>
            <a:solidFill>
              <a:schemeClr val="bg2">
                <a:lumMod val="75000"/>
              </a:schemeClr>
            </a:solidFill>
          </a:ln>
        </p:spPr>
      </p:pic>
      <p:grpSp>
        <p:nvGrpSpPr>
          <p:cNvPr id="68" name="Group 67"/>
          <p:cNvGrpSpPr/>
          <p:nvPr/>
        </p:nvGrpSpPr>
        <p:grpSpPr>
          <a:xfrm>
            <a:off x="7873904" y="4866364"/>
            <a:ext cx="1562783" cy="644852"/>
            <a:chOff x="2097374" y="3719871"/>
            <a:chExt cx="1562783" cy="644852"/>
          </a:xfrm>
        </p:grpSpPr>
        <p:sp>
          <p:nvSpPr>
            <p:cNvPr id="69" name="Rounded Rectangle 68"/>
            <p:cNvSpPr/>
            <p:nvPr/>
          </p:nvSpPr>
          <p:spPr bwMode="auto">
            <a:xfrm>
              <a:off x="2097374" y="3719871"/>
              <a:ext cx="1562783" cy="644852"/>
            </a:xfrm>
            <a:prstGeom prst="roundRect">
              <a:avLst>
                <a:gd name="adj" fmla="val 11704"/>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9" cstate="print">
              <a:duotone>
                <a:prstClr val="black"/>
                <a:schemeClr val="bg1">
                  <a:tint val="45000"/>
                  <a:satMod val="400000"/>
                </a:schemeClr>
              </a:duotone>
              <a:extLst>
                <a:ext uri="{BEBA8EAE-BF5A-486C-A8C5-ECC9F3942E4B}">
                  <a14:imgProps xmlns:a14="http://schemas.microsoft.com/office/drawing/2010/main">
                    <a14:imgLayer r:embed="rId10">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15591" y="3772205"/>
              <a:ext cx="526347" cy="526347"/>
            </a:xfrm>
            <a:prstGeom prst="rect">
              <a:avLst/>
            </a:prstGeom>
          </p:spPr>
        </p:pic>
      </p:grpSp>
      <p:pic>
        <p:nvPicPr>
          <p:cNvPr id="75" name="Picture 7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43344" y="285966"/>
            <a:ext cx="1688040" cy="1486715"/>
          </a:xfrm>
          <a:prstGeom prst="rect">
            <a:avLst/>
          </a:prstGeom>
        </p:spPr>
      </p:pic>
      <p:pic>
        <p:nvPicPr>
          <p:cNvPr id="76" name="Picture 7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24138" y="817213"/>
            <a:ext cx="1587892" cy="976385"/>
          </a:xfrm>
          <a:prstGeom prst="rect">
            <a:avLst/>
          </a:prstGeom>
        </p:spPr>
      </p:pic>
      <p:pic>
        <p:nvPicPr>
          <p:cNvPr id="77" name="Picture 7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15570" y="699386"/>
            <a:ext cx="566904" cy="1069389"/>
          </a:xfrm>
          <a:prstGeom prst="rect">
            <a:avLst/>
          </a:prstGeom>
        </p:spPr>
      </p:pic>
      <p:grpSp>
        <p:nvGrpSpPr>
          <p:cNvPr id="5" name="Group 4"/>
          <p:cNvGrpSpPr/>
          <p:nvPr/>
        </p:nvGrpSpPr>
        <p:grpSpPr>
          <a:xfrm>
            <a:off x="6163815" y="4859439"/>
            <a:ext cx="1562783" cy="644852"/>
            <a:chOff x="8026304" y="5016248"/>
            <a:chExt cx="1562783" cy="644852"/>
          </a:xfrm>
        </p:grpSpPr>
        <p:sp>
          <p:nvSpPr>
            <p:cNvPr id="102" name="Rounded Rectangle 101"/>
            <p:cNvSpPr/>
            <p:nvPr/>
          </p:nvSpPr>
          <p:spPr bwMode="auto">
            <a:xfrm>
              <a:off x="8026304" y="5016248"/>
              <a:ext cx="1562783" cy="644852"/>
            </a:xfrm>
            <a:prstGeom prst="roundRect">
              <a:avLst>
                <a:gd name="adj" fmla="val 11704"/>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544939" y="5075918"/>
              <a:ext cx="525513" cy="525513"/>
            </a:xfrm>
            <a:prstGeom prst="rect">
              <a:avLst/>
            </a:prstGeom>
          </p:spPr>
        </p:pic>
      </p:grpSp>
      <p:grpSp>
        <p:nvGrpSpPr>
          <p:cNvPr id="106" name="Group 105"/>
          <p:cNvGrpSpPr/>
          <p:nvPr/>
        </p:nvGrpSpPr>
        <p:grpSpPr>
          <a:xfrm>
            <a:off x="4435624" y="5638800"/>
            <a:ext cx="3311540" cy="694552"/>
            <a:chOff x="4408729" y="4834352"/>
            <a:chExt cx="3311540" cy="694552"/>
          </a:xfrm>
        </p:grpSpPr>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2243361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grpId="0" nodeType="afterEffect">
                                  <p:stCondLst>
                                    <p:cond delay="250"/>
                                  </p:stCondLst>
                                  <p:childTnLst>
                                    <p:animEffect transition="out" filter="fade">
                                      <p:cBhvr>
                                        <p:cTn id="10" dur="500"/>
                                        <p:tgtEl>
                                          <p:spTgt spid="78"/>
                                        </p:tgtEl>
                                      </p:cBhvr>
                                    </p:animEffect>
                                    <p:set>
                                      <p:cBhvr>
                                        <p:cTn id="11" dur="1" fill="hold">
                                          <p:stCondLst>
                                            <p:cond delay="499"/>
                                          </p:stCondLst>
                                        </p:cTn>
                                        <p:tgtEl>
                                          <p:spTgt spid="78"/>
                                        </p:tgtEl>
                                        <p:attrNameLst>
                                          <p:attrName>style.visibility</p:attrName>
                                        </p:attrNameLst>
                                      </p:cBhvr>
                                      <p:to>
                                        <p:strVal val="hidden"/>
                                      </p:to>
                                    </p:set>
                                  </p:childTnLst>
                                </p:cTn>
                              </p:par>
                            </p:childTnLst>
                          </p:cTn>
                        </p:par>
                        <p:par>
                          <p:cTn id="12" fill="hold">
                            <p:stCondLst>
                              <p:cond delay="1250"/>
                            </p:stCondLst>
                            <p:childTnLst>
                              <p:par>
                                <p:cTn id="13" presetID="10" presetClass="entr" presetSubtype="0"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2250"/>
                            </p:stCondLst>
                            <p:childTnLst>
                              <p:par>
                                <p:cTn id="17" presetID="10" presetClass="entr" presetSubtype="0" fill="hold" nodeType="afterEffect">
                                  <p:stCondLst>
                                    <p:cond delay="25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childTnLst>
                          </p:cTn>
                        </p:par>
                        <p:par>
                          <p:cTn id="20" fill="hold">
                            <p:stCondLst>
                              <p:cond delay="3000"/>
                            </p:stCondLst>
                            <p:childTnLst>
                              <p:par>
                                <p:cTn id="21" presetID="42" presetClass="entr" presetSubtype="0" fill="hold" nodeType="afterEffect">
                                  <p:stCondLst>
                                    <p:cond delay="25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1000"/>
                                        <p:tgtEl>
                                          <p:spTgt spid="68"/>
                                        </p:tgtEl>
                                      </p:cBhvr>
                                    </p:animEffect>
                                    <p:anim calcmode="lin" valueType="num">
                                      <p:cBhvr>
                                        <p:cTn id="24" dur="1000" fill="hold"/>
                                        <p:tgtEl>
                                          <p:spTgt spid="68"/>
                                        </p:tgtEl>
                                        <p:attrNameLst>
                                          <p:attrName>ppt_x</p:attrName>
                                        </p:attrNameLst>
                                      </p:cBhvr>
                                      <p:tavLst>
                                        <p:tav tm="0">
                                          <p:val>
                                            <p:strVal val="#ppt_x"/>
                                          </p:val>
                                        </p:tav>
                                        <p:tav tm="100000">
                                          <p:val>
                                            <p:strVal val="#ppt_x"/>
                                          </p:val>
                                        </p:tav>
                                      </p:tavLst>
                                    </p:anim>
                                    <p:anim calcmode="lin" valueType="num">
                                      <p:cBhvr>
                                        <p:cTn id="25" dur="1000" fill="hold"/>
                                        <p:tgtEl>
                                          <p:spTgt spid="68"/>
                                        </p:tgtEl>
                                        <p:attrNameLst>
                                          <p:attrName>ppt_y</p:attrName>
                                        </p:attrNameLst>
                                      </p:cBhvr>
                                      <p:tavLst>
                                        <p:tav tm="0">
                                          <p:val>
                                            <p:strVal val="#ppt_y+.1"/>
                                          </p:val>
                                        </p:tav>
                                        <p:tav tm="100000">
                                          <p:val>
                                            <p:strVal val="#ppt_y"/>
                                          </p:val>
                                        </p:tav>
                                      </p:tavLst>
                                    </p:anim>
                                  </p:childTnLst>
                                </p:cTn>
                              </p:par>
                            </p:childTnLst>
                          </p:cTn>
                        </p:par>
                        <p:par>
                          <p:cTn id="26" fill="hold">
                            <p:stCondLst>
                              <p:cond delay="4250"/>
                            </p:stCondLst>
                            <p:childTnLst>
                              <p:par>
                                <p:cTn id="27" presetID="10" presetClass="exit" presetSubtype="0" fill="hold" nodeType="afterEffect">
                                  <p:stCondLst>
                                    <p:cond delay="750"/>
                                  </p:stCondLst>
                                  <p:childTnLst>
                                    <p:animEffect transition="out" filter="fade">
                                      <p:cBhvr>
                                        <p:cTn id="28" dur="500"/>
                                        <p:tgtEl>
                                          <p:spTgt spid="68"/>
                                        </p:tgtEl>
                                      </p:cBhvr>
                                    </p:animEffect>
                                    <p:set>
                                      <p:cBhvr>
                                        <p:cTn id="29" dur="1" fill="hold">
                                          <p:stCondLst>
                                            <p:cond delay="499"/>
                                          </p:stCondLst>
                                        </p:cTn>
                                        <p:tgtEl>
                                          <p:spTgt spid="68"/>
                                        </p:tgtEl>
                                        <p:attrNameLst>
                                          <p:attrName>style.visibility</p:attrName>
                                        </p:attrNameLst>
                                      </p:cBhvr>
                                      <p:to>
                                        <p:strVal val="hidden"/>
                                      </p:to>
                                    </p:set>
                                  </p:childTnLst>
                                </p:cTn>
                              </p:par>
                            </p:childTnLst>
                          </p:cTn>
                        </p:par>
                        <p:par>
                          <p:cTn id="30" fill="hold">
                            <p:stCondLst>
                              <p:cond delay="5500"/>
                            </p:stCondLst>
                            <p:childTnLst>
                              <p:par>
                                <p:cTn id="31" presetID="10" presetClass="entr" presetSubtype="0" fill="hold" nodeType="after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childTnLst>
                          </p:cTn>
                        </p:par>
                        <p:par>
                          <p:cTn id="34" fill="hold">
                            <p:stCondLst>
                              <p:cond delay="6000"/>
                            </p:stCondLst>
                            <p:childTnLst>
                              <p:par>
                                <p:cTn id="35" presetID="2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6500"/>
                            </p:stCondLst>
                            <p:childTnLst>
                              <p:par>
                                <p:cTn id="39" presetID="10" presetClass="exit" presetSubtype="0" fill="hold" nodeType="after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04"/>
                                        </p:tgtEl>
                                      </p:cBhvr>
                                    </p:animEffect>
                                    <p:set>
                                      <p:cBhvr>
                                        <p:cTn id="44"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2510453"/>
            <a:ext cx="10237787" cy="1994392"/>
          </a:xfrm>
        </p:spPr>
        <p:txBody>
          <a:bodyPr/>
          <a:lstStyle/>
          <a:p>
            <a:r>
              <a:rPr lang="en-US" dirty="0"/>
              <a:t>Cloud services: Management</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7150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61" name="Rectangle 60"/>
          <p:cNvSpPr/>
          <p:nvPr/>
        </p:nvSpPr>
        <p:spPr bwMode="auto">
          <a:xfrm>
            <a:off x="605897" y="923543"/>
            <a:ext cx="8325664" cy="5594508"/>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914400"/>
            <a:ext cx="2658029" cy="5594509"/>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2" name="Rectangle 1"/>
          <p:cNvSpPr/>
          <p:nvPr/>
        </p:nvSpPr>
        <p:spPr>
          <a:xfrm>
            <a:off x="537520" y="152400"/>
            <a:ext cx="4188967" cy="830997"/>
          </a:xfrm>
          <a:prstGeom prst="rect">
            <a:avLst/>
          </a:prstGeom>
        </p:spPr>
        <p:txBody>
          <a:bodyPr wrap="none">
            <a:spAutoFit/>
          </a:bodyPr>
          <a:lstStyle/>
          <a:p>
            <a:pPr>
              <a:spcBef>
                <a:spcPts val="1799"/>
              </a:spcBef>
            </a:pPr>
            <a:r>
              <a:rPr lang="en-US" sz="4800" dirty="0">
                <a:solidFill>
                  <a:schemeClr val="bg1"/>
                </a:solidFill>
                <a:latin typeface="+mj-lt"/>
              </a:rPr>
              <a:t>Why the cloud?</a:t>
            </a:r>
          </a:p>
        </p:txBody>
      </p:sp>
    </p:spTree>
    <p:extLst>
      <p:ext uri="{BB962C8B-B14F-4D97-AF65-F5344CB8AC3E}">
        <p14:creationId xmlns:p14="http://schemas.microsoft.com/office/powerpoint/2010/main" val="12806065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Mobile Services</a:t>
            </a:r>
            <a:endParaRPr dirty="0">
              <a:solidFill>
                <a:srgbClr val="5F5F5F">
                  <a:alpha val="99000"/>
                </a:srgbClr>
              </a:solidFill>
            </a:endParaRPr>
          </a:p>
        </p:txBody>
      </p:sp>
      <p:sp>
        <p:nvSpPr>
          <p:cNvPr id="9" name="Content Placeholder 2"/>
          <p:cNvSpPr txBox="1">
            <a:spLocks/>
          </p:cNvSpPr>
          <p:nvPr/>
        </p:nvSpPr>
        <p:spPr>
          <a:xfrm>
            <a:off x="4686444" y="3286125"/>
            <a:ext cx="7152629" cy="1255728"/>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a:solidFill>
                  <a:srgbClr val="5F5F5F">
                    <a:alpha val="99000"/>
                  </a:srgbClr>
                </a:solidFill>
                <a:latin typeface="Segoe UI"/>
              </a:rPr>
              <a:t>Easily build cloud back-ends</a:t>
            </a:r>
          </a:p>
          <a:p>
            <a:pPr marL="3175" indent="0">
              <a:lnSpc>
                <a:spcPct val="100000"/>
              </a:lnSpc>
              <a:buNone/>
            </a:pPr>
            <a:r>
              <a:rPr lang="en-US" sz="2400" dirty="0">
                <a:solidFill>
                  <a:srgbClr val="5F5F5F">
                    <a:alpha val="99000"/>
                  </a:srgbClr>
                </a:solidFill>
                <a:latin typeface="Segoe UI"/>
              </a:rPr>
              <a:t>Data, </a:t>
            </a:r>
            <a:r>
              <a:rPr lang="en-US" sz="2400" dirty="0" smtClean="0">
                <a:solidFill>
                  <a:srgbClr val="5F5F5F">
                    <a:alpha val="99000"/>
                  </a:srgbClr>
                </a:solidFill>
                <a:latin typeface="Segoe UI"/>
              </a:rPr>
              <a:t>identity, </a:t>
            </a:r>
            <a:r>
              <a:rPr lang="en-US" sz="2400" dirty="0">
                <a:solidFill>
                  <a:srgbClr val="5F5F5F">
                    <a:alpha val="99000"/>
                  </a:srgbClr>
                </a:solidFill>
                <a:latin typeface="Segoe UI"/>
              </a:rPr>
              <a:t>push </a:t>
            </a:r>
            <a:r>
              <a:rPr lang="en-US" sz="2400" dirty="0" smtClean="0">
                <a:solidFill>
                  <a:srgbClr val="5F5F5F">
                    <a:alpha val="99000"/>
                  </a:srgbClr>
                </a:solidFill>
                <a:latin typeface="Segoe UI"/>
              </a:rPr>
              <a:t>notifications, and scheduled scripts</a:t>
            </a:r>
            <a:endParaRPr lang="en-US" sz="2400" dirty="0">
              <a:solidFill>
                <a:srgbClr val="5F5F5F">
                  <a:alpha val="99000"/>
                </a:srgbClr>
              </a:solidFill>
              <a:latin typeface="Segoe UI"/>
            </a:endParaRPr>
          </a:p>
          <a:p>
            <a:pPr marL="3175" indent="0">
              <a:lnSpc>
                <a:spcPct val="100000"/>
              </a:lnSpc>
              <a:buNone/>
            </a:pPr>
            <a:r>
              <a:rPr lang="en-US" sz="2400" dirty="0">
                <a:solidFill>
                  <a:srgbClr val="5F5F5F">
                    <a:alpha val="99000"/>
                  </a:srgbClr>
                </a:solidFill>
                <a:latin typeface="Segoe UI"/>
              </a:rPr>
              <a:t>Windows </a:t>
            </a:r>
            <a:r>
              <a:rPr lang="en-US" sz="2400" dirty="0" smtClean="0">
                <a:solidFill>
                  <a:srgbClr val="5F5F5F">
                    <a:alpha val="99000"/>
                  </a:srgbClr>
                </a:solidFill>
                <a:latin typeface="Segoe UI"/>
              </a:rPr>
              <a:t>Store, </a:t>
            </a:r>
            <a:r>
              <a:rPr lang="en-US" sz="2400" dirty="0">
                <a:solidFill>
                  <a:srgbClr val="5F5F5F">
                    <a:alpha val="99000"/>
                  </a:srgbClr>
                </a:solidFill>
                <a:latin typeface="Segoe UI"/>
              </a:rPr>
              <a:t>Windows Phone, </a:t>
            </a:r>
            <a:r>
              <a:rPr lang="en-US" sz="2400" dirty="0" err="1" smtClean="0">
                <a:solidFill>
                  <a:srgbClr val="5F5F5F">
                    <a:alpha val="99000"/>
                  </a:srgbClr>
                </a:solidFill>
                <a:latin typeface="Segoe UI"/>
              </a:rPr>
              <a:t>iOS</a:t>
            </a:r>
            <a:r>
              <a:rPr lang="en-US" sz="2400" dirty="0" smtClean="0">
                <a:solidFill>
                  <a:srgbClr val="5F5F5F">
                    <a:alpha val="99000"/>
                  </a:srgbClr>
                </a:solidFill>
                <a:latin typeface="Segoe UI"/>
              </a:rPr>
              <a:t>, and Android</a:t>
            </a:r>
            <a:endParaRPr lang="en-US" sz="2400" dirty="0">
              <a:solidFill>
                <a:srgbClr val="5F5F5F">
                  <a:alpha val="99000"/>
                </a:srgbClr>
              </a:solidFill>
              <a:latin typeface="Segoe UI"/>
            </a:endParaRPr>
          </a:p>
        </p:txBody>
      </p:sp>
      <p:pic>
        <p:nvPicPr>
          <p:cNvPr id="5" name="Picture 4"/>
          <p:cNvPicPr>
            <a:picLocks noChangeAspect="1"/>
          </p:cNvPicPr>
          <p:nvPr/>
        </p:nvPicPr>
        <p:blipFill>
          <a:blip r:embed="rId3">
            <a:duotone>
              <a:prstClr val="black"/>
              <a:srgbClr val="5F5F5F">
                <a:tint val="45000"/>
                <a:satMod val="400000"/>
              </a:srgbClr>
            </a:duotone>
            <a:extLst>
              <a:ext uri="{28A0092B-C50C-407E-A947-70E740481C1C}">
                <a14:useLocalDpi xmlns:a14="http://schemas.microsoft.com/office/drawing/2010/main" val="0"/>
              </a:ext>
            </a:extLst>
          </a:blip>
          <a:stretch>
            <a:fillRect/>
          </a:stretch>
        </p:blipFill>
        <p:spPr>
          <a:xfrm>
            <a:off x="2056962" y="1914318"/>
            <a:ext cx="1835100" cy="3196200"/>
          </a:xfrm>
          <a:prstGeom prst="rect">
            <a:avLst/>
          </a:prstGeom>
        </p:spPr>
      </p:pic>
    </p:spTree>
    <p:extLst>
      <p:ext uri="{BB962C8B-B14F-4D97-AF65-F5344CB8AC3E}">
        <p14:creationId xmlns:p14="http://schemas.microsoft.com/office/powerpoint/2010/main" val="816208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5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250"/>
                                        <p:tgtEl>
                                          <p:spTgt spid="9">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25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1139115" y="3116700"/>
            <a:ext cx="10237787" cy="997196"/>
          </a:xfrm>
        </p:spPr>
        <p:txBody>
          <a:bodyPr/>
          <a:lstStyle/>
          <a:p>
            <a:r>
              <a:rPr lang="en-US" dirty="0" smtClean="0"/>
              <a:t>Mobile Services </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5745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5811" y="2561417"/>
            <a:ext cx="4762082" cy="1218478"/>
          </a:xfrm>
        </p:spPr>
        <p:txBody>
          <a:bodyPr/>
          <a:lstStyle/>
          <a:p>
            <a:r>
              <a:rPr lang="en-US" sz="4399" dirty="0"/>
              <a:t>Application</a:t>
            </a:r>
            <a:br>
              <a:rPr lang="en-US" sz="4399" dirty="0"/>
            </a:br>
            <a:r>
              <a:rPr lang="en-US" sz="4399" dirty="0"/>
              <a:t>   building blocks</a:t>
            </a:r>
          </a:p>
        </p:txBody>
      </p:sp>
      <p:grpSp>
        <p:nvGrpSpPr>
          <p:cNvPr id="37" name="Group 36"/>
          <p:cNvGrpSpPr/>
          <p:nvPr/>
        </p:nvGrpSpPr>
        <p:grpSpPr>
          <a:xfrm>
            <a:off x="8057006" y="4327604"/>
            <a:ext cx="1896063" cy="1772180"/>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0030258" y="1098415"/>
            <a:ext cx="3652277" cy="5003876"/>
            <a:chOff x="-549665" y="926787"/>
            <a:chExt cx="3653228" cy="5005179"/>
          </a:xfrm>
        </p:grpSpPr>
        <p:sp>
          <p:nvSpPr>
            <p:cNvPr id="8" name="Rectangle 7"/>
            <p:cNvSpPr/>
            <p:nvPr/>
          </p:nvSpPr>
          <p:spPr bwMode="auto">
            <a:xfrm>
              <a:off x="-549665" y="4159324"/>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4112744" y="2458239"/>
            <a:ext cx="1896063" cy="1772180"/>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10042800" y="2458239"/>
            <a:ext cx="1896063" cy="1772180"/>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4116178" y="4309914"/>
            <a:ext cx="1896063" cy="1772180"/>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8066115" y="2458239"/>
            <a:ext cx="1896063" cy="1772180"/>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135745" y="4330110"/>
            <a:ext cx="1896063" cy="1772180"/>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2130384" y="4309914"/>
            <a:ext cx="1896063" cy="1772180"/>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10042800" y="586368"/>
            <a:ext cx="1896063" cy="1772180"/>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188309" y="2729190"/>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6089430" y="2464807"/>
            <a:ext cx="1896063" cy="1772180"/>
            <a:chOff x="5684616" y="2459567"/>
            <a:chExt cx="1896557" cy="1772642"/>
          </a:xfrm>
        </p:grpSpPr>
        <p:sp>
          <p:nvSpPr>
            <p:cNvPr id="20" name="Rectangle 19"/>
            <p:cNvSpPr/>
            <p:nvPr/>
          </p:nvSpPr>
          <p:spPr bwMode="auto">
            <a:xfrm>
              <a:off x="5684616" y="24595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Messaging</a:t>
              </a:r>
            </a:p>
          </p:txBody>
        </p:sp>
        <p:pic>
          <p:nvPicPr>
            <p:cNvPr id="40" name="Picture 39"/>
            <p:cNvPicPr>
              <a:picLocks noChangeAspect="1"/>
            </p:cNvPicPr>
            <p:nvPr/>
          </p:nvPicPr>
          <p:blipFill>
            <a:blip r:embed="rId12"/>
            <a:stretch>
              <a:fillRect/>
            </a:stretch>
          </p:blipFill>
          <p:spPr>
            <a:xfrm>
              <a:off x="6186299" y="2756399"/>
              <a:ext cx="843310" cy="978679"/>
            </a:xfrm>
            <a:prstGeom prst="rect">
              <a:avLst/>
            </a:prstGeom>
            <a:noFill/>
          </p:spPr>
        </p:pic>
      </p:grpSp>
      <p:grpSp>
        <p:nvGrpSpPr>
          <p:cNvPr id="41" name="Group 40"/>
          <p:cNvGrpSpPr/>
          <p:nvPr/>
        </p:nvGrpSpPr>
        <p:grpSpPr>
          <a:xfrm>
            <a:off x="6103125" y="599504"/>
            <a:ext cx="1896063" cy="1772180"/>
            <a:chOff x="6104715" y="598767"/>
            <a:chExt cx="1896557" cy="1772642"/>
          </a:xfrm>
        </p:grpSpPr>
        <p:sp>
          <p:nvSpPr>
            <p:cNvPr id="53" name="Rectangle 52"/>
            <p:cNvSpPr/>
            <p:nvPr/>
          </p:nvSpPr>
          <p:spPr bwMode="auto">
            <a:xfrm>
              <a:off x="6104715" y="5987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199" dirty="0">
                  <a:gradFill>
                    <a:gsLst>
                      <a:gs pos="0">
                        <a:srgbClr val="FFFFFF"/>
                      </a:gs>
                      <a:gs pos="100000">
                        <a:srgbClr val="FFFFFF"/>
                      </a:gs>
                    </a:gsLst>
                    <a:lin ang="5400000" scaled="0"/>
                  </a:gradFill>
                </a:rPr>
                <a:t>Cloud Services</a:t>
              </a:r>
            </a:p>
          </p:txBody>
        </p:sp>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1006" y="765610"/>
              <a:ext cx="914441" cy="914441"/>
            </a:xfrm>
            <a:prstGeom prst="rect">
              <a:avLst/>
            </a:prstGeom>
          </p:spPr>
        </p:pic>
      </p:grpSp>
      <p:grpSp>
        <p:nvGrpSpPr>
          <p:cNvPr id="39" name="Group 38"/>
          <p:cNvGrpSpPr/>
          <p:nvPr/>
        </p:nvGrpSpPr>
        <p:grpSpPr>
          <a:xfrm>
            <a:off x="4126439" y="599504"/>
            <a:ext cx="1896063" cy="1772180"/>
            <a:chOff x="4127514" y="598767"/>
            <a:chExt cx="1896557" cy="1772642"/>
          </a:xfrm>
        </p:grpSpPr>
        <p:sp>
          <p:nvSpPr>
            <p:cNvPr id="46" name="Rectangle 45"/>
            <p:cNvSpPr/>
            <p:nvPr/>
          </p:nvSpPr>
          <p:spPr bwMode="auto">
            <a:xfrm>
              <a:off x="4127514" y="5987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Web Sites</a:t>
              </a:r>
            </a:p>
          </p:txBody>
        </p:sp>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21862" y="878810"/>
              <a:ext cx="865975" cy="865975"/>
            </a:xfrm>
            <a:prstGeom prst="rect">
              <a:avLst/>
            </a:prstGeom>
          </p:spPr>
        </p:pic>
      </p:grpSp>
      <p:grpSp>
        <p:nvGrpSpPr>
          <p:cNvPr id="44" name="Group 43"/>
          <p:cNvGrpSpPr/>
          <p:nvPr/>
        </p:nvGrpSpPr>
        <p:grpSpPr>
          <a:xfrm>
            <a:off x="6086218" y="4330110"/>
            <a:ext cx="1896063" cy="1772180"/>
            <a:chOff x="6087803" y="4330345"/>
            <a:chExt cx="1896557" cy="1772642"/>
          </a:xfrm>
        </p:grpSpPr>
        <p:sp>
          <p:nvSpPr>
            <p:cNvPr id="42" name="Rectangle 41"/>
            <p:cNvSpPr/>
            <p:nvPr/>
          </p:nvSpPr>
          <p:spPr bwMode="auto">
            <a:xfrm>
              <a:off x="6087803" y="4330345"/>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BizTalk </a:t>
              </a:r>
              <a:r>
                <a:rPr lang="en-US" sz="2399" dirty="0" err="1">
                  <a:gradFill>
                    <a:gsLst>
                      <a:gs pos="0">
                        <a:srgbClr val="FFFFFF"/>
                      </a:gs>
                      <a:gs pos="100000">
                        <a:srgbClr val="FFFFFF"/>
                      </a:gs>
                    </a:gsLst>
                    <a:lin ang="5400000" scaled="0"/>
                  </a:gradFill>
                </a:rPr>
                <a:t>Svcs</a:t>
              </a:r>
              <a:endParaRPr lang="en-US" sz="2399" dirty="0">
                <a:gradFill>
                  <a:gsLst>
                    <a:gs pos="0">
                      <a:srgbClr val="FFFFFF"/>
                    </a:gs>
                    <a:gs pos="100000">
                      <a:srgbClr val="FFFFFF"/>
                    </a:gs>
                  </a:gsLst>
                  <a:lin ang="5400000" scaled="0"/>
                </a:gradFill>
              </a:endParaRPr>
            </a:p>
          </p:txBody>
        </p:sp>
        <p:pic>
          <p:nvPicPr>
            <p:cNvPr id="24" name="Picture 2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92699" y="4640091"/>
              <a:ext cx="914441" cy="914441"/>
            </a:xfrm>
            <a:prstGeom prst="rect">
              <a:avLst/>
            </a:prstGeom>
          </p:spPr>
        </p:pic>
      </p:grpSp>
      <p:grpSp>
        <p:nvGrpSpPr>
          <p:cNvPr id="43" name="Group 42"/>
          <p:cNvGrpSpPr/>
          <p:nvPr/>
        </p:nvGrpSpPr>
        <p:grpSpPr>
          <a:xfrm>
            <a:off x="8070764" y="599504"/>
            <a:ext cx="1896063" cy="1772180"/>
            <a:chOff x="8072866" y="598767"/>
            <a:chExt cx="1896557" cy="1772642"/>
          </a:xfrm>
        </p:grpSpPr>
        <p:sp>
          <p:nvSpPr>
            <p:cNvPr id="47" name="Rectangle 46"/>
            <p:cNvSpPr/>
            <p:nvPr/>
          </p:nvSpPr>
          <p:spPr bwMode="auto">
            <a:xfrm>
              <a:off x="8072866" y="5987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Mobile</a:t>
              </a:r>
            </a:p>
          </p:txBody>
        </p:sp>
        <p:pic>
          <p:nvPicPr>
            <p:cNvPr id="25" name="Picture 2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600569" y="906137"/>
              <a:ext cx="780323" cy="780323"/>
            </a:xfrm>
            <a:prstGeom prst="rect">
              <a:avLst/>
            </a:prstGeom>
          </p:spPr>
        </p:pic>
      </p:grpSp>
      <p:grpSp>
        <p:nvGrpSpPr>
          <p:cNvPr id="35" name="Group 34"/>
          <p:cNvGrpSpPr/>
          <p:nvPr/>
        </p:nvGrpSpPr>
        <p:grpSpPr>
          <a:xfrm>
            <a:off x="2149754" y="599504"/>
            <a:ext cx="1896063" cy="1772180"/>
            <a:chOff x="2150314" y="598767"/>
            <a:chExt cx="1896557" cy="1772642"/>
          </a:xfrm>
        </p:grpSpPr>
        <p:sp>
          <p:nvSpPr>
            <p:cNvPr id="50" name="Rectangle 49"/>
            <p:cNvSpPr/>
            <p:nvPr/>
          </p:nvSpPr>
          <p:spPr bwMode="auto">
            <a:xfrm>
              <a:off x="2150314" y="5987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199" dirty="0">
                  <a:gradFill>
                    <a:gsLst>
                      <a:gs pos="0">
                        <a:srgbClr val="FFFFFF"/>
                      </a:gs>
                      <a:gs pos="100000">
                        <a:srgbClr val="FFFFFF"/>
                      </a:gs>
                    </a:gsLst>
                    <a:lin ang="5400000" scaled="0"/>
                  </a:gradFill>
                </a:rPr>
                <a:t>Virtual Machines </a:t>
              </a:r>
            </a:p>
          </p:txBody>
        </p:sp>
        <p:pic>
          <p:nvPicPr>
            <p:cNvPr id="27" name="Picture 2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721668" y="848550"/>
              <a:ext cx="780323" cy="780323"/>
            </a:xfrm>
            <a:prstGeom prst="rect">
              <a:avLst/>
            </a:prstGeom>
          </p:spPr>
        </p:pic>
      </p:grpSp>
      <p:pic>
        <p:nvPicPr>
          <p:cNvPr id="28" name="Picture 2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636215" y="4666360"/>
            <a:ext cx="842433" cy="842433"/>
          </a:xfrm>
          <a:prstGeom prst="rect">
            <a:avLst/>
          </a:prstGeom>
        </p:spPr>
      </p:pic>
    </p:spTree>
    <p:extLst>
      <p:ext uri="{BB962C8B-B14F-4D97-AF65-F5344CB8AC3E}">
        <p14:creationId xmlns:p14="http://schemas.microsoft.com/office/powerpoint/2010/main" val="56165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2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30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nodeType="withEffect">
                                  <p:stCondLst>
                                    <p:cond delay="3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40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nodeType="withEffect">
                                  <p:stCondLst>
                                    <p:cond delay="45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5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nodeType="withEffect">
                                  <p:stCondLst>
                                    <p:cond delay="75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nodeType="withEffect">
                                  <p:stCondLst>
                                    <p:cond delay="85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nodeType="withEffect">
                                  <p:stCondLst>
                                    <p:cond delay="90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10" presetClass="entr" presetSubtype="0" fill="hold" nodeType="withEffect">
                                  <p:stCondLst>
                                    <p:cond delay="95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nodeType="withEffect">
                                  <p:stCondLst>
                                    <p:cond delay="100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08583" y="1314556"/>
            <a:ext cx="6961042" cy="4343400"/>
          </a:xfrm>
          <a:prstGeom prst="rect">
            <a:avLst/>
          </a:prstGeom>
          <a:ln>
            <a:solidFill>
              <a:schemeClr val="bg1">
                <a:lumMod val="50000"/>
              </a:schemeClr>
            </a:solidFill>
          </a:ln>
        </p:spPr>
      </p:pic>
      <p:sp>
        <p:nvSpPr>
          <p:cNvPr id="3" name="Title 1"/>
          <p:cNvSpPr txBox="1">
            <a:spLocks/>
          </p:cNvSpPr>
          <p:nvPr/>
        </p:nvSpPr>
        <p:spPr>
          <a:xfrm>
            <a:off x="8005619" y="3956050"/>
            <a:ext cx="3933825" cy="182880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lang="en-US" sz="6600" smtClean="0"/>
              <a:t>Multiple languages</a:t>
            </a:r>
            <a:endParaRPr lang="en-US" sz="6600"/>
          </a:p>
        </p:txBody>
      </p:sp>
      <p:sp>
        <p:nvSpPr>
          <p:cNvPr id="4" name="Rectangle 3"/>
          <p:cNvSpPr/>
          <p:nvPr/>
        </p:nvSpPr>
        <p:spPr>
          <a:xfrm>
            <a:off x="612648" y="5857103"/>
            <a:ext cx="2952924" cy="369332"/>
          </a:xfrm>
          <a:prstGeom prst="rect">
            <a:avLst/>
          </a:prstGeom>
        </p:spPr>
        <p:txBody>
          <a:bodyPr wrap="none" lIns="0" rIns="0">
            <a:spAutoFit/>
          </a:bodyPr>
          <a:lstStyle/>
          <a:p>
            <a:pPr marL="3175">
              <a:spcAft>
                <a:spcPts val="1200"/>
              </a:spcAft>
            </a:pPr>
            <a:r>
              <a:rPr lang="en-US" sz="1800" dirty="0" smtClean="0">
                <a:solidFill>
                  <a:srgbClr val="5F5F5F">
                    <a:alpha val="99000"/>
                  </a:srgbClr>
                </a:solidFill>
                <a:sym typeface="Wingdings" pitchFamily="2" charset="2"/>
              </a:rPr>
              <a:t> </a:t>
            </a:r>
            <a:r>
              <a:rPr lang="en-US" sz="1800" dirty="0" smtClean="0">
                <a:solidFill>
                  <a:srgbClr val="5F5F5F">
                    <a:alpha val="99000"/>
                  </a:srgbClr>
                </a:solidFill>
              </a:rPr>
              <a:t>http://WindowsAzure.com</a:t>
            </a:r>
            <a:endParaRPr lang="en-US" sz="1800" dirty="0">
              <a:solidFill>
                <a:srgbClr val="5F5F5F">
                  <a:alpha val="99000"/>
                </a:srgbClr>
              </a:solidFill>
            </a:endParaRPr>
          </a:p>
        </p:txBody>
      </p:sp>
    </p:spTree>
    <p:extLst>
      <p:ext uri="{BB962C8B-B14F-4D97-AF65-F5344CB8AC3E}">
        <p14:creationId xmlns:p14="http://schemas.microsoft.com/office/powerpoint/2010/main" val="375149229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612648" y="1316736"/>
            <a:ext cx="6948571" cy="4335619"/>
          </a:xfrm>
          <a:prstGeom prst="rect">
            <a:avLst/>
          </a:prstGeom>
          <a:ln>
            <a:solidFill>
              <a:schemeClr val="bg1">
                <a:lumMod val="50000"/>
              </a:schemeClr>
            </a:solidFill>
          </a:ln>
        </p:spPr>
      </p:pic>
      <p:sp>
        <p:nvSpPr>
          <p:cNvPr id="3" name="Title 1"/>
          <p:cNvSpPr txBox="1">
            <a:spLocks/>
          </p:cNvSpPr>
          <p:nvPr/>
        </p:nvSpPr>
        <p:spPr>
          <a:xfrm>
            <a:off x="8005619" y="3956050"/>
            <a:ext cx="3933825" cy="182880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sz="6600" dirty="0">
                <a:solidFill>
                  <a:srgbClr val="5F5F5F">
                    <a:alpha val="99000"/>
                  </a:srgbClr>
                </a:solidFill>
              </a:rPr>
              <a:t>Open source</a:t>
            </a:r>
          </a:p>
        </p:txBody>
      </p:sp>
      <p:sp>
        <p:nvSpPr>
          <p:cNvPr id="5" name="Rectangle 4"/>
          <p:cNvSpPr/>
          <p:nvPr/>
        </p:nvSpPr>
        <p:spPr>
          <a:xfrm>
            <a:off x="612648" y="5857103"/>
            <a:ext cx="3627788" cy="369332"/>
          </a:xfrm>
          <a:prstGeom prst="rect">
            <a:avLst/>
          </a:prstGeom>
        </p:spPr>
        <p:txBody>
          <a:bodyPr wrap="none" lIns="0" rIns="0">
            <a:spAutoFit/>
          </a:bodyPr>
          <a:lstStyle/>
          <a:p>
            <a:pPr marL="3175">
              <a:spcAft>
                <a:spcPts val="1200"/>
              </a:spcAft>
            </a:pPr>
            <a:r>
              <a:rPr lang="en-US" sz="1800" dirty="0" smtClean="0">
                <a:solidFill>
                  <a:srgbClr val="5F5F5F">
                    <a:alpha val="99000"/>
                  </a:srgbClr>
                </a:solidFill>
                <a:sym typeface="Wingdings" pitchFamily="2" charset="2"/>
              </a:rPr>
              <a:t> </a:t>
            </a:r>
            <a:r>
              <a:rPr lang="en-US" sz="1800" dirty="0" smtClean="0">
                <a:solidFill>
                  <a:srgbClr val="5F5F5F">
                    <a:alpha val="99000"/>
                  </a:srgbClr>
                </a:solidFill>
              </a:rPr>
              <a:t>http://github.com/windowsazure</a:t>
            </a:r>
            <a:endParaRPr lang="en-US" sz="1800" dirty="0">
              <a:solidFill>
                <a:srgbClr val="5F5F5F">
                  <a:alpha val="99000"/>
                </a:srgbClr>
              </a:solidFill>
            </a:endParaRPr>
          </a:p>
        </p:txBody>
      </p:sp>
    </p:spTree>
    <p:extLst>
      <p:ext uri="{BB962C8B-B14F-4D97-AF65-F5344CB8AC3E}">
        <p14:creationId xmlns:p14="http://schemas.microsoft.com/office/powerpoint/2010/main" val="11860897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2"/>
          <p:cNvSpPr>
            <a:spLocks noEditPoints="1"/>
          </p:cNvSpPr>
          <p:nvPr/>
        </p:nvSpPr>
        <p:spPr bwMode="auto">
          <a:xfrm flipH="1">
            <a:off x="1495286" y="2252750"/>
            <a:ext cx="2323116" cy="2716558"/>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182880" rIns="0" bIns="34295" rtlCol="0" anchor="ctr"/>
          <a:lstStyle/>
          <a:p>
            <a:pPr algn="ctr" defTabSz="914363" fontAlgn="base">
              <a:lnSpc>
                <a:spcPct val="90000"/>
              </a:lnSpc>
              <a:spcBef>
                <a:spcPct val="0"/>
              </a:spcBef>
              <a:spcAft>
                <a:spcPct val="0"/>
              </a:spcAft>
              <a:buSzPct val="90000"/>
            </a:pPr>
            <a:r>
              <a:rPr lang="en-US" sz="7200" b="1" kern="0" dirty="0" smtClean="0">
                <a:gradFill>
                  <a:gsLst>
                    <a:gs pos="85000">
                      <a:srgbClr val="FFFFFF"/>
                    </a:gs>
                    <a:gs pos="0">
                      <a:srgbClr val="FFFFFF"/>
                    </a:gs>
                  </a:gsLst>
                  <a:lin ang="5400000" scaled="0"/>
                </a:gradFill>
                <a:ea typeface="Segoe UI" pitchFamily="34" charset="0"/>
                <a:cs typeface="Segoe UI" pitchFamily="34" charset="0"/>
              </a:rPr>
              <a:t>DB</a:t>
            </a:r>
            <a:endParaRPr lang="en-US" sz="7200" b="1" kern="0" dirty="0">
              <a:gradFill>
                <a:gsLst>
                  <a:gs pos="85000">
                    <a:srgbClr val="FFFFFF"/>
                  </a:gs>
                  <a:gs pos="0">
                    <a:srgbClr val="FFFFFF"/>
                  </a:gs>
                </a:gsLst>
                <a:lin ang="5400000" scaled="0"/>
              </a:gradFill>
              <a:ea typeface="Segoe UI" pitchFamily="34" charset="0"/>
              <a:cs typeface="Segoe UI" pitchFamily="34" charset="0"/>
            </a:endParaRPr>
          </a:p>
        </p:txBody>
      </p:sp>
      <p:sp>
        <p:nvSpPr>
          <p:cNvPr id="8"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SQL database</a:t>
            </a:r>
            <a:endParaRPr dirty="0">
              <a:solidFill>
                <a:srgbClr val="5F5F5F">
                  <a:alpha val="99000"/>
                </a:srgbClr>
              </a:solidFill>
            </a:endParaRPr>
          </a:p>
        </p:txBody>
      </p:sp>
      <p:sp>
        <p:nvSpPr>
          <p:cNvPr id="9"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Relational SQL Server Engine in the Cloud</a:t>
            </a:r>
          </a:p>
          <a:p>
            <a:pPr marL="3175" indent="0">
              <a:lnSpc>
                <a:spcPct val="100000"/>
              </a:lnSpc>
              <a:buFont typeface="Arial" pitchFamily="34" charset="0"/>
              <a:buNone/>
            </a:pPr>
            <a:r>
              <a:rPr lang="en-US" sz="2400" dirty="0">
                <a:solidFill>
                  <a:srgbClr val="5F5F5F">
                    <a:alpha val="99000"/>
                  </a:srgbClr>
                </a:solidFill>
                <a:latin typeface="Segoe UI"/>
              </a:rPr>
              <a:t>Clustered for high availability</a:t>
            </a:r>
          </a:p>
          <a:p>
            <a:pPr marL="3175" indent="0">
              <a:lnSpc>
                <a:spcPct val="100000"/>
              </a:lnSpc>
              <a:buFont typeface="Arial" pitchFamily="34" charset="0"/>
              <a:buNone/>
            </a:pPr>
            <a:r>
              <a:rPr lang="en-US" sz="2400" dirty="0">
                <a:solidFill>
                  <a:srgbClr val="5F5F5F">
                    <a:alpha val="99000"/>
                  </a:srgbClr>
                </a:solidFill>
                <a:latin typeface="Segoe UI"/>
              </a:rPr>
              <a:t>Fully Managed Service</a:t>
            </a:r>
          </a:p>
          <a:p>
            <a:pPr marL="3175" indent="0">
              <a:lnSpc>
                <a:spcPct val="100000"/>
              </a:lnSpc>
              <a:buFont typeface="Arial" pitchFamily="34" charset="0"/>
              <a:buNone/>
            </a:pPr>
            <a:r>
              <a:rPr lang="en-US" sz="2400" dirty="0">
                <a:solidFill>
                  <a:srgbClr val="5F5F5F">
                    <a:alpha val="99000"/>
                  </a:srgbClr>
                </a:solidFill>
                <a:latin typeface="Segoe UI"/>
              </a:rPr>
              <a:t>SQL Reporting support</a:t>
            </a:r>
          </a:p>
        </p:txBody>
      </p:sp>
    </p:spTree>
    <p:extLst>
      <p:ext uri="{BB962C8B-B14F-4D97-AF65-F5344CB8AC3E}">
        <p14:creationId xmlns:p14="http://schemas.microsoft.com/office/powerpoint/2010/main" val="365779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250"/>
                                        <p:tgtEl>
                                          <p:spTgt spid="9">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250"/>
                                        <p:tgtEl>
                                          <p:spTgt spid="9">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250"/>
                                        <p:tgtEl>
                                          <p:spTgt spid="9">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25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SQL database</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229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936051" y="2180069"/>
            <a:ext cx="3212327" cy="2909990"/>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Blob storage</a:t>
            </a:r>
            <a:endParaRPr dirty="0">
              <a:solidFill>
                <a:srgbClr val="5F5F5F">
                  <a:alpha val="99000"/>
                </a:srgbClr>
              </a:solidFill>
            </a:endParaRP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Highly available, scalable and secure file system</a:t>
            </a:r>
          </a:p>
          <a:p>
            <a:pPr marL="3175" indent="0">
              <a:lnSpc>
                <a:spcPct val="100000"/>
              </a:lnSpc>
              <a:buFont typeface="Arial" pitchFamily="34" charset="0"/>
              <a:buNone/>
            </a:pPr>
            <a:r>
              <a:rPr lang="en-US" sz="2400" dirty="0">
                <a:solidFill>
                  <a:srgbClr val="5F5F5F">
                    <a:alpha val="99000"/>
                  </a:srgbClr>
                </a:solidFill>
                <a:latin typeface="Segoe UI"/>
              </a:rPr>
              <a:t>Blobs can be exposed publically over http</a:t>
            </a:r>
          </a:p>
          <a:p>
            <a:pPr marL="3175" indent="0">
              <a:lnSpc>
                <a:spcPct val="100000"/>
              </a:lnSpc>
              <a:buFont typeface="Arial" pitchFamily="34" charset="0"/>
              <a:buNone/>
            </a:pPr>
            <a:r>
              <a:rPr lang="en-US" sz="2400" dirty="0">
                <a:solidFill>
                  <a:srgbClr val="5F5F5F">
                    <a:alpha val="99000"/>
                  </a:srgbClr>
                </a:solidFill>
                <a:latin typeface="Segoe UI"/>
              </a:rPr>
              <a:t>Continuous geo-replication across datacenters</a:t>
            </a:r>
          </a:p>
        </p:txBody>
      </p:sp>
    </p:spTree>
    <p:extLst>
      <p:ext uri="{BB962C8B-B14F-4D97-AF65-F5344CB8AC3E}">
        <p14:creationId xmlns:p14="http://schemas.microsoft.com/office/powerpoint/2010/main" val="2504390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188721" y="2334640"/>
            <a:ext cx="3055556" cy="3055556"/>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Cache</a:t>
            </a:r>
            <a:endParaRPr dirty="0">
              <a:solidFill>
                <a:srgbClr val="5F5F5F">
                  <a:alpha val="99000"/>
                </a:srgbClr>
              </a:solidFill>
            </a:endParaRPr>
          </a:p>
        </p:txBody>
      </p:sp>
      <p:sp>
        <p:nvSpPr>
          <p:cNvPr id="6"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Low latency, in-memory distributed cache</a:t>
            </a:r>
          </a:p>
          <a:p>
            <a:pPr marL="3175" indent="0">
              <a:lnSpc>
                <a:spcPct val="100000"/>
              </a:lnSpc>
              <a:buFont typeface="Arial" pitchFamily="34" charset="0"/>
              <a:buNone/>
            </a:pPr>
            <a:r>
              <a:rPr lang="en-US" sz="2400" dirty="0">
                <a:solidFill>
                  <a:srgbClr val="5F5F5F">
                    <a:alpha val="99000"/>
                  </a:srgbClr>
                </a:solidFill>
                <a:latin typeface="Segoe UI"/>
              </a:rPr>
              <a:t>Dynamically grow and shrink cache size</a:t>
            </a:r>
          </a:p>
          <a:p>
            <a:pPr marL="3175" indent="0">
              <a:lnSpc>
                <a:spcPct val="100000"/>
              </a:lnSpc>
              <a:buFont typeface="Arial" pitchFamily="34" charset="0"/>
              <a:buNone/>
            </a:pPr>
            <a:r>
              <a:rPr lang="en-US" sz="2400" dirty="0">
                <a:solidFill>
                  <a:srgbClr val="5F5F5F">
                    <a:alpha val="99000"/>
                  </a:srgbClr>
                </a:solidFill>
                <a:latin typeface="Segoe UI"/>
              </a:rPr>
              <a:t>High availability support</a:t>
            </a:r>
          </a:p>
          <a:p>
            <a:pPr marL="3175" indent="0">
              <a:lnSpc>
                <a:spcPct val="100000"/>
              </a:lnSpc>
              <a:buFont typeface="Arial" pitchFamily="34" charset="0"/>
              <a:buNone/>
            </a:pPr>
            <a:r>
              <a:rPr lang="en-US" sz="2400" dirty="0" err="1">
                <a:solidFill>
                  <a:srgbClr val="5F5F5F">
                    <a:alpha val="99000"/>
                  </a:srgbClr>
                </a:solidFill>
                <a:latin typeface="Segoe UI"/>
              </a:rPr>
              <a:t>Memcached</a:t>
            </a:r>
            <a:r>
              <a:rPr lang="en-US" sz="2400" dirty="0">
                <a:solidFill>
                  <a:srgbClr val="5F5F5F">
                    <a:alpha val="99000"/>
                  </a:srgbClr>
                </a:solidFill>
                <a:latin typeface="Segoe UI"/>
              </a:rPr>
              <a:t> protocol support</a:t>
            </a:r>
          </a:p>
        </p:txBody>
      </p:sp>
    </p:spTree>
    <p:extLst>
      <p:ext uri="{BB962C8B-B14F-4D97-AF65-F5344CB8AC3E}">
        <p14:creationId xmlns:p14="http://schemas.microsoft.com/office/powerpoint/2010/main" val="4282084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25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Cache</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4615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solidFill>
                  <a:schemeClr val="accent2">
                    <a:alpha val="99000"/>
                  </a:schemeClr>
                </a:solidFill>
              </a:rPr>
              <a:t>Azure</a:t>
            </a:r>
          </a:p>
        </p:txBody>
      </p:sp>
      <p:sp>
        <p:nvSpPr>
          <p:cNvPr id="21" name="Text Placeholder 2"/>
          <p:cNvSpPr>
            <a:spLocks noGrp="1"/>
          </p:cNvSpPr>
          <p:nvPr>
            <p:ph type="body" sz="quarter" idx="10"/>
          </p:nvPr>
        </p:nvSpPr>
        <p:spPr>
          <a:xfrm>
            <a:off x="519114" y="1447800"/>
            <a:ext cx="5901784" cy="4265783"/>
          </a:xfrm>
        </p:spPr>
        <p:txBody>
          <a:bodyPr/>
          <a:lstStyle/>
          <a:p>
            <a:r>
              <a:rPr lang="en-US" sz="4400" dirty="0" smtClean="0"/>
              <a:t>Comprehensive set of services that enable you to </a:t>
            </a:r>
            <a:r>
              <a:rPr lang="en-US" sz="4400" dirty="0"/>
              <a:t>quickly build, deploy and manage applications across a global network of Microsoft-managed datacenters</a:t>
            </a:r>
          </a:p>
        </p:txBody>
      </p:sp>
      <p:sp>
        <p:nvSpPr>
          <p:cNvPr id="18" name="Rounded Rectangle 17"/>
          <p:cNvSpPr/>
          <p:nvPr/>
        </p:nvSpPr>
        <p:spPr bwMode="auto">
          <a:xfrm>
            <a:off x="6571622" y="461775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24" name="TextBox 23"/>
          <p:cNvSpPr txBox="1"/>
          <p:nvPr/>
        </p:nvSpPr>
        <p:spPr>
          <a:xfrm>
            <a:off x="8831160" y="5205998"/>
            <a:ext cx="2289396"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Solid</a:t>
            </a:r>
            <a:endParaRPr lang="en-US" altLang="zh-CN" sz="3600" dirty="0"/>
          </a:p>
        </p:txBody>
      </p:sp>
      <p:sp>
        <p:nvSpPr>
          <p:cNvPr id="29" name="Rounded Rectangle 28"/>
          <p:cNvSpPr/>
          <p:nvPr/>
        </p:nvSpPr>
        <p:spPr bwMode="auto">
          <a:xfrm>
            <a:off x="6571622" y="286964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15" name="TextBox 14"/>
          <p:cNvSpPr txBox="1"/>
          <p:nvPr/>
        </p:nvSpPr>
        <p:spPr>
          <a:xfrm>
            <a:off x="8831160" y="3366429"/>
            <a:ext cx="1716345"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Open</a:t>
            </a:r>
            <a:endParaRPr lang="en-US" altLang="zh-CN" sz="3600" dirty="0"/>
          </a:p>
        </p:txBody>
      </p:sp>
      <p:sp>
        <p:nvSpPr>
          <p:cNvPr id="30" name="Rounded Rectangle 29"/>
          <p:cNvSpPr/>
          <p:nvPr/>
        </p:nvSpPr>
        <p:spPr bwMode="auto">
          <a:xfrm>
            <a:off x="6571622" y="111872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31" name="TextBox 30"/>
          <p:cNvSpPr txBox="1"/>
          <p:nvPr/>
        </p:nvSpPr>
        <p:spPr>
          <a:xfrm>
            <a:off x="8831160" y="1696140"/>
            <a:ext cx="1841376"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Flexible</a:t>
            </a:r>
            <a:endParaRPr lang="en-US" altLang="zh-CN" sz="3600"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5923" y="3215460"/>
            <a:ext cx="1309521" cy="948273"/>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4396" y="1508484"/>
            <a:ext cx="1412575" cy="860386"/>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212" y="4905544"/>
            <a:ext cx="1590731" cy="953328"/>
          </a:xfrm>
          <a:prstGeom prst="rect">
            <a:avLst/>
          </a:prstGeom>
        </p:spPr>
      </p:pic>
    </p:spTree>
    <p:extLst>
      <p:ext uri="{BB962C8B-B14F-4D97-AF65-F5344CB8AC3E}">
        <p14:creationId xmlns:p14="http://schemas.microsoft.com/office/powerpoint/2010/main" val="59518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Box 112"/>
          <p:cNvSpPr txBox="1"/>
          <p:nvPr/>
        </p:nvSpPr>
        <p:spPr>
          <a:xfrm>
            <a:off x="1458141" y="2463806"/>
            <a:ext cx="3635453" cy="295466"/>
          </a:xfrm>
          <a:prstGeom prst="rect">
            <a:avLst/>
          </a:prstGeom>
          <a:noFill/>
        </p:spPr>
        <p:txBody>
          <a:bodyPr wrap="square" lIns="0" tIns="0" rIns="0" bIns="0" rtlCol="0">
            <a:spAutoFit/>
          </a:bodyPr>
          <a:lstStyle/>
          <a:p>
            <a:pPr>
              <a:lnSpc>
                <a:spcPct val="80000"/>
              </a:lnSpc>
              <a:buSzPct val="80000"/>
            </a:pPr>
            <a:r>
              <a:rPr lang="en-US" dirty="0" smtClean="0">
                <a:solidFill>
                  <a:srgbClr val="5F5F5F">
                    <a:alpha val="99000"/>
                  </a:srgbClr>
                </a:solidFill>
              </a:rPr>
              <a:t>Web Roles</a:t>
            </a:r>
            <a:endParaRPr lang="en-US" dirty="0">
              <a:solidFill>
                <a:srgbClr val="5F5F5F">
                  <a:alpha val="99000"/>
                </a:srgbClr>
              </a:solidFill>
            </a:endParaRPr>
          </a:p>
        </p:txBody>
      </p:sp>
      <p:grpSp>
        <p:nvGrpSpPr>
          <p:cNvPr id="24" name="Group 23"/>
          <p:cNvGrpSpPr/>
          <p:nvPr/>
        </p:nvGrpSpPr>
        <p:grpSpPr>
          <a:xfrm>
            <a:off x="1446212" y="2840257"/>
            <a:ext cx="2211227" cy="1486146"/>
            <a:chOff x="1446212" y="3738997"/>
            <a:chExt cx="2211227" cy="1486146"/>
          </a:xfrm>
        </p:grpSpPr>
        <p:sp>
          <p:nvSpPr>
            <p:cNvPr id="71" name="Rounded Rectangle 70"/>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25" name="Group 24"/>
          <p:cNvGrpSpPr/>
          <p:nvPr/>
        </p:nvGrpSpPr>
        <p:grpSpPr>
          <a:xfrm>
            <a:off x="3808412" y="2840257"/>
            <a:ext cx="2211227" cy="1486146"/>
            <a:chOff x="3808412" y="3738997"/>
            <a:chExt cx="2211227" cy="1486146"/>
          </a:xfrm>
        </p:grpSpPr>
        <p:sp>
          <p:nvSpPr>
            <p:cNvPr id="75" name="Rounded Rectangle 74"/>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26" name="Group 25"/>
          <p:cNvGrpSpPr/>
          <p:nvPr/>
        </p:nvGrpSpPr>
        <p:grpSpPr>
          <a:xfrm>
            <a:off x="6166186" y="2840257"/>
            <a:ext cx="2211227" cy="1486146"/>
            <a:chOff x="6166186" y="3738997"/>
            <a:chExt cx="2211227" cy="1486146"/>
          </a:xfrm>
        </p:grpSpPr>
        <p:sp>
          <p:nvSpPr>
            <p:cNvPr id="77" name="Rounded Rectangle 76"/>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27" name="Group 26"/>
          <p:cNvGrpSpPr/>
          <p:nvPr/>
        </p:nvGrpSpPr>
        <p:grpSpPr>
          <a:xfrm>
            <a:off x="8528386" y="2840257"/>
            <a:ext cx="2211227" cy="1486146"/>
            <a:chOff x="8528386" y="3738997"/>
            <a:chExt cx="2211227" cy="1486146"/>
          </a:xfrm>
        </p:grpSpPr>
        <p:sp>
          <p:nvSpPr>
            <p:cNvPr id="106" name="Rounded Rectangle 105"/>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28" name="Group 27"/>
          <p:cNvGrpSpPr/>
          <p:nvPr/>
        </p:nvGrpSpPr>
        <p:grpSpPr>
          <a:xfrm>
            <a:off x="1446212" y="3591615"/>
            <a:ext cx="9293401" cy="734788"/>
            <a:chOff x="1446212" y="4490355"/>
            <a:chExt cx="9293401" cy="734788"/>
          </a:xfrm>
        </p:grpSpPr>
        <p:sp>
          <p:nvSpPr>
            <p:cNvPr id="21" name="Round Same Side Corner Rectangle 20"/>
            <p:cNvSpPr/>
            <p:nvPr/>
          </p:nvSpPr>
          <p:spPr bwMode="auto">
            <a:xfrm rot="10800000" flipV="1">
              <a:off x="1446212"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18" name="Round Same Side Corner Rectangle 117"/>
            <p:cNvSpPr/>
            <p:nvPr/>
          </p:nvSpPr>
          <p:spPr bwMode="auto">
            <a:xfrm rot="10800000" flipV="1">
              <a:off x="3803986"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20" name="Round Same Side Corner Rectangle 119"/>
            <p:cNvSpPr/>
            <p:nvPr/>
          </p:nvSpPr>
          <p:spPr bwMode="auto">
            <a:xfrm rot="10800000" flipV="1">
              <a:off x="6161760"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22" name="Round Same Side Corner Rectangle 121"/>
            <p:cNvSpPr/>
            <p:nvPr/>
          </p:nvSpPr>
          <p:spPr bwMode="auto">
            <a:xfrm rot="10800000" flipV="1">
              <a:off x="8528386"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grpSp>
      <p:grpSp>
        <p:nvGrpSpPr>
          <p:cNvPr id="29" name="Group 28"/>
          <p:cNvGrpSpPr/>
          <p:nvPr/>
        </p:nvGrpSpPr>
        <p:grpSpPr>
          <a:xfrm>
            <a:off x="1603037" y="3737410"/>
            <a:ext cx="9136575" cy="443198"/>
            <a:chOff x="1603037" y="4636150"/>
            <a:chExt cx="9136575" cy="443198"/>
          </a:xfrm>
        </p:grpSpPr>
        <p:sp>
          <p:nvSpPr>
            <p:cNvPr id="22" name="TextBox 21"/>
            <p:cNvSpPr txBox="1"/>
            <p:nvPr/>
          </p:nvSpPr>
          <p:spPr>
            <a:xfrm>
              <a:off x="1603037" y="4636150"/>
              <a:ext cx="2054401"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solidFill>
                    <a:srgbClr val="FFFFFF">
                      <a:alpha val="99000"/>
                    </a:srgbClr>
                  </a:solidFill>
                  <a:latin typeface="Segoe UI Light"/>
                </a:rPr>
                <a:t>300MB</a:t>
              </a:r>
              <a:endParaRPr lang="en-US" sz="3200" dirty="0">
                <a:solidFill>
                  <a:srgbClr val="FFFFFF">
                    <a:alpha val="99000"/>
                  </a:srgbClr>
                </a:solidFill>
                <a:latin typeface="Segoe UI Light"/>
              </a:endParaRPr>
            </a:p>
          </p:txBody>
        </p:sp>
        <p:sp>
          <p:nvSpPr>
            <p:cNvPr id="119" name="TextBox 118"/>
            <p:cNvSpPr txBox="1"/>
            <p:nvPr/>
          </p:nvSpPr>
          <p:spPr>
            <a:xfrm>
              <a:off x="3960811" y="4636150"/>
              <a:ext cx="2058827"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sp>
          <p:nvSpPr>
            <p:cNvPr id="121" name="TextBox 120"/>
            <p:cNvSpPr txBox="1"/>
            <p:nvPr/>
          </p:nvSpPr>
          <p:spPr>
            <a:xfrm>
              <a:off x="6318585" y="4636150"/>
              <a:ext cx="2054401"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sp>
          <p:nvSpPr>
            <p:cNvPr id="123" name="TextBox 122"/>
            <p:cNvSpPr txBox="1"/>
            <p:nvPr/>
          </p:nvSpPr>
          <p:spPr>
            <a:xfrm>
              <a:off x="8676359" y="4636150"/>
              <a:ext cx="2063253"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grpSp>
      <p:sp>
        <p:nvSpPr>
          <p:cNvPr id="30" name="Rounded Rectangle 29"/>
          <p:cNvSpPr/>
          <p:nvPr/>
        </p:nvSpPr>
        <p:spPr bwMode="auto">
          <a:xfrm>
            <a:off x="1094015" y="3623107"/>
            <a:ext cx="9927771" cy="1519721"/>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5" name="TextBox 124"/>
          <p:cNvSpPr txBox="1"/>
          <p:nvPr/>
        </p:nvSpPr>
        <p:spPr>
          <a:xfrm>
            <a:off x="1458141" y="4561094"/>
            <a:ext cx="5340302" cy="393954"/>
          </a:xfrm>
          <a:prstGeom prst="rect">
            <a:avLst/>
          </a:prstGeom>
          <a:noFill/>
        </p:spPr>
        <p:txBody>
          <a:bodyPr wrap="square" lIns="0" tIns="0" rIns="0" bIns="0" rtlCol="0">
            <a:spAutoFit/>
          </a:bodyPr>
          <a:lstStyle/>
          <a:p>
            <a:pPr>
              <a:lnSpc>
                <a:spcPct val="80000"/>
              </a:lnSpc>
              <a:buSzPct val="80000"/>
            </a:pPr>
            <a:r>
              <a:rPr lang="en-US" sz="3200" dirty="0" smtClean="0">
                <a:solidFill>
                  <a:srgbClr val="5F5F5F">
                    <a:alpha val="99000"/>
                  </a:srgbClr>
                </a:solidFill>
                <a:latin typeface="Segoe UI Light"/>
              </a:rPr>
              <a:t>1.2GB Distributed Cache</a:t>
            </a:r>
            <a:endParaRPr lang="en-US" sz="3200" dirty="0">
              <a:solidFill>
                <a:srgbClr val="5F5F5F">
                  <a:alpha val="99000"/>
                </a:srgbClr>
              </a:solidFill>
              <a:latin typeface="Segoe UI Light"/>
            </a:endParaRPr>
          </a:p>
        </p:txBody>
      </p:sp>
      <p:sp>
        <p:nvSpPr>
          <p:cNvPr id="31"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distributed cache</a:t>
            </a:r>
            <a:endParaRPr dirty="0">
              <a:solidFill>
                <a:srgbClr val="FFFFFF"/>
              </a:solidFill>
            </a:endParaRPr>
          </a:p>
        </p:txBody>
      </p:sp>
    </p:spTree>
    <p:extLst>
      <p:ext uri="{BB962C8B-B14F-4D97-AF65-F5344CB8AC3E}">
        <p14:creationId xmlns:p14="http://schemas.microsoft.com/office/powerpoint/2010/main" val="920445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250"/>
                                        <p:tgtEl>
                                          <p:spTgt spid="2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250"/>
                                        <p:tgtEl>
                                          <p:spTgt spid="2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13"/>
                                        </p:tgtEl>
                                        <p:attrNameLst>
                                          <p:attrName>style.visibility</p:attrName>
                                        </p:attrNameLst>
                                      </p:cBhvr>
                                      <p:to>
                                        <p:strVal val="visible"/>
                                      </p:to>
                                    </p:set>
                                    <p:animEffect transition="in" filter="fade">
                                      <p:cBhvr>
                                        <p:cTn id="23" dur="500"/>
                                        <p:tgtEl>
                                          <p:spTgt spid="1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down)">
                                      <p:cBhvr>
                                        <p:cTn id="28" dur="500"/>
                                        <p:tgtEl>
                                          <p:spTgt spid="28"/>
                                        </p:tgtEl>
                                      </p:cBhvr>
                                    </p:animEffect>
                                  </p:childTnLst>
                                </p:cTn>
                              </p:par>
                            </p:childTnLst>
                          </p:cTn>
                        </p:par>
                        <p:par>
                          <p:cTn id="29" fill="hold">
                            <p:stCondLst>
                              <p:cond delay="500"/>
                            </p:stCondLst>
                            <p:childTnLst>
                              <p:par>
                                <p:cTn id="30" presetID="10" presetClass="entr" presetSubtype="0" fill="hold" nodeType="afterEffect">
                                  <p:stCondLst>
                                    <p:cond delay="25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2000"/>
                                        <p:tgtEl>
                                          <p:spTgt spid="30"/>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25"/>
                                        </p:tgtEl>
                                        <p:attrNameLst>
                                          <p:attrName>style.visibility</p:attrName>
                                        </p:attrNameLst>
                                      </p:cBhvr>
                                      <p:to>
                                        <p:strVal val="visible"/>
                                      </p:to>
                                    </p:set>
                                    <p:animEffect transition="in" filter="fade">
                                      <p:cBhvr>
                                        <p:cTn id="4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30" grpId="0" animBg="1"/>
      <p:bldP spid="1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1104289" y="2709416"/>
            <a:ext cx="9927771" cy="2633146"/>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a:xfrm>
            <a:off x="2594654" y="2382846"/>
            <a:ext cx="7059387" cy="326570"/>
            <a:chOff x="2594654" y="5225143"/>
            <a:chExt cx="7059387" cy="326570"/>
          </a:xfrm>
        </p:grpSpPr>
        <p:cxnSp>
          <p:nvCxnSpPr>
            <p:cNvPr id="5" name="Straight Connector 4"/>
            <p:cNvCxnSpPr/>
            <p:nvPr/>
          </p:nvCxnSpPr>
          <p:spPr>
            <a:xfrm>
              <a:off x="2594654"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951412"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7283"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654041"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3474549" y="4735036"/>
            <a:ext cx="5340302" cy="393954"/>
          </a:xfrm>
          <a:prstGeom prst="rect">
            <a:avLst/>
          </a:prstGeom>
          <a:noFill/>
        </p:spPr>
        <p:txBody>
          <a:bodyPr wrap="square" lIns="0" tIns="0" rIns="0" bIns="0" rtlCol="0">
            <a:spAutoFit/>
          </a:bodyPr>
          <a:lstStyle/>
          <a:p>
            <a:pPr algn="ctr">
              <a:lnSpc>
                <a:spcPct val="80000"/>
              </a:lnSpc>
              <a:buSzPct val="80000"/>
            </a:pPr>
            <a:r>
              <a:rPr lang="en-US" sz="3200" dirty="0" smtClean="0">
                <a:solidFill>
                  <a:srgbClr val="5F5F5F">
                    <a:alpha val="99000"/>
                  </a:srgbClr>
                </a:solidFill>
                <a:latin typeface="Segoe UI Light"/>
              </a:rPr>
              <a:t>24GB Distributed Cache</a:t>
            </a:r>
            <a:endParaRPr lang="en-US" sz="3200" dirty="0">
              <a:solidFill>
                <a:srgbClr val="5F5F5F">
                  <a:alpha val="99000"/>
                </a:srgbClr>
              </a:solidFill>
              <a:latin typeface="Segoe UI Light"/>
            </a:endParaRPr>
          </a:p>
        </p:txBody>
      </p:sp>
      <p:sp>
        <p:nvSpPr>
          <p:cNvPr id="86" name="TextBox 85"/>
          <p:cNvSpPr txBox="1"/>
          <p:nvPr/>
        </p:nvSpPr>
        <p:spPr>
          <a:xfrm>
            <a:off x="1458141" y="520249"/>
            <a:ext cx="3635453" cy="295466"/>
          </a:xfrm>
          <a:prstGeom prst="rect">
            <a:avLst/>
          </a:prstGeom>
          <a:noFill/>
        </p:spPr>
        <p:txBody>
          <a:bodyPr wrap="square" lIns="0" tIns="0" rIns="0" bIns="0" rtlCol="0">
            <a:spAutoFit/>
          </a:bodyPr>
          <a:lstStyle/>
          <a:p>
            <a:pPr>
              <a:lnSpc>
                <a:spcPct val="80000"/>
              </a:lnSpc>
              <a:buSzPct val="80000"/>
            </a:pPr>
            <a:r>
              <a:rPr lang="en-US" dirty="0">
                <a:solidFill>
                  <a:srgbClr val="5F5F5F">
                    <a:alpha val="99000"/>
                  </a:srgbClr>
                </a:solidFill>
              </a:rPr>
              <a:t>Web Roles</a:t>
            </a:r>
          </a:p>
        </p:txBody>
      </p:sp>
      <p:grpSp>
        <p:nvGrpSpPr>
          <p:cNvPr id="87" name="Group 86"/>
          <p:cNvGrpSpPr/>
          <p:nvPr/>
        </p:nvGrpSpPr>
        <p:grpSpPr>
          <a:xfrm>
            <a:off x="1446212" y="896700"/>
            <a:ext cx="2211227" cy="1486146"/>
            <a:chOff x="1446212" y="3738997"/>
            <a:chExt cx="2211227" cy="1486146"/>
          </a:xfrm>
        </p:grpSpPr>
        <p:sp>
          <p:nvSpPr>
            <p:cNvPr id="88" name="Rounded Rectangle 87"/>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90" name="Group 89"/>
          <p:cNvGrpSpPr/>
          <p:nvPr/>
        </p:nvGrpSpPr>
        <p:grpSpPr>
          <a:xfrm>
            <a:off x="3808412" y="896700"/>
            <a:ext cx="2211227" cy="1486146"/>
            <a:chOff x="3808412" y="3738997"/>
            <a:chExt cx="2211227" cy="1486146"/>
          </a:xfrm>
        </p:grpSpPr>
        <p:sp>
          <p:nvSpPr>
            <p:cNvPr id="91" name="Rounded Rectangle 90"/>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93" name="Group 92"/>
          <p:cNvGrpSpPr/>
          <p:nvPr/>
        </p:nvGrpSpPr>
        <p:grpSpPr>
          <a:xfrm>
            <a:off x="6166186" y="896700"/>
            <a:ext cx="2211227" cy="1486146"/>
            <a:chOff x="6166186" y="3738997"/>
            <a:chExt cx="2211227" cy="1486146"/>
          </a:xfrm>
        </p:grpSpPr>
        <p:sp>
          <p:nvSpPr>
            <p:cNvPr id="94" name="Rounded Rectangle 93"/>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96" name="Group 95"/>
          <p:cNvGrpSpPr/>
          <p:nvPr/>
        </p:nvGrpSpPr>
        <p:grpSpPr>
          <a:xfrm>
            <a:off x="8528386" y="896700"/>
            <a:ext cx="2211227" cy="1486146"/>
            <a:chOff x="8528386" y="3738997"/>
            <a:chExt cx="2211227" cy="1486146"/>
          </a:xfrm>
        </p:grpSpPr>
        <p:sp>
          <p:nvSpPr>
            <p:cNvPr id="97" name="Rounded Rectangle 96"/>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15" name="Group 14"/>
          <p:cNvGrpSpPr/>
          <p:nvPr/>
        </p:nvGrpSpPr>
        <p:grpSpPr>
          <a:xfrm>
            <a:off x="3792774" y="3028345"/>
            <a:ext cx="2211227" cy="1486146"/>
            <a:chOff x="3854418" y="3028345"/>
            <a:chExt cx="2211227" cy="1486146"/>
          </a:xfrm>
        </p:grpSpPr>
        <p:grpSp>
          <p:nvGrpSpPr>
            <p:cNvPr id="128" name="Group 127"/>
            <p:cNvGrpSpPr/>
            <p:nvPr/>
          </p:nvGrpSpPr>
          <p:grpSpPr>
            <a:xfrm>
              <a:off x="3854418" y="3028345"/>
              <a:ext cx="2211227" cy="1486146"/>
              <a:chOff x="1446212" y="3738997"/>
              <a:chExt cx="2211227" cy="1486146"/>
            </a:xfrm>
          </p:grpSpPr>
          <p:sp>
            <p:nvSpPr>
              <p:cNvPr id="129" name="Rounded Rectangle 128"/>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0" name="Picture 1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142" name="TextBox 141"/>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12GB Cache</a:t>
              </a:r>
            </a:p>
            <a:p>
              <a:pPr>
                <a:lnSpc>
                  <a:spcPct val="80000"/>
                </a:lnSpc>
                <a:buSzPct val="80000"/>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grpSp>
      <p:grpSp>
        <p:nvGrpSpPr>
          <p:cNvPr id="16" name="Group 15"/>
          <p:cNvGrpSpPr/>
          <p:nvPr/>
        </p:nvGrpSpPr>
        <p:grpSpPr>
          <a:xfrm>
            <a:off x="6154974" y="3028345"/>
            <a:ext cx="2211227" cy="1486146"/>
            <a:chOff x="6216618" y="3028345"/>
            <a:chExt cx="2211227" cy="1486146"/>
          </a:xfrm>
        </p:grpSpPr>
        <p:grpSp>
          <p:nvGrpSpPr>
            <p:cNvPr id="131" name="Group 130"/>
            <p:cNvGrpSpPr/>
            <p:nvPr/>
          </p:nvGrpSpPr>
          <p:grpSpPr>
            <a:xfrm>
              <a:off x="6216618" y="3028345"/>
              <a:ext cx="2211227" cy="1486146"/>
              <a:chOff x="3808412" y="3738997"/>
              <a:chExt cx="2211227" cy="1486146"/>
            </a:xfrm>
          </p:grpSpPr>
          <p:sp>
            <p:nvSpPr>
              <p:cNvPr id="132" name="Rounded Rectangle 131"/>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3" name="Picture 1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143" name="TextBox 142"/>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grpSp>
        <p:nvGrpSpPr>
          <p:cNvPr id="2" name="Group 1"/>
          <p:cNvGrpSpPr/>
          <p:nvPr/>
        </p:nvGrpSpPr>
        <p:grpSpPr>
          <a:xfrm>
            <a:off x="2540230" y="5652132"/>
            <a:ext cx="7645400" cy="914096"/>
            <a:chOff x="2540230" y="5652132"/>
            <a:chExt cx="7645400" cy="914096"/>
          </a:xfrm>
        </p:grpSpPr>
        <p:grpSp>
          <p:nvGrpSpPr>
            <p:cNvPr id="14" name="Group 13"/>
            <p:cNvGrpSpPr/>
            <p:nvPr/>
          </p:nvGrpSpPr>
          <p:grpSpPr>
            <a:xfrm>
              <a:off x="2540230" y="5652132"/>
              <a:ext cx="7645400" cy="914096"/>
              <a:chOff x="2540230" y="5754872"/>
              <a:chExt cx="7645400" cy="914096"/>
            </a:xfrm>
          </p:grpSpPr>
          <p:sp>
            <p:nvSpPr>
              <p:cNvPr id="146" name="Rectangle 145"/>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7" name="TextBox 146"/>
              <p:cNvSpPr txBox="1"/>
              <p:nvPr/>
            </p:nvSpPr>
            <p:spPr>
              <a:xfrm>
                <a:off x="9195030" y="5754872"/>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smtClean="0">
                    <a:solidFill>
                      <a:srgbClr val="5F5F5F">
                        <a:alpha val="99000"/>
                      </a:srgbClr>
                    </a:solidFill>
                    <a:latin typeface="Segoe UI Light" pitchFamily="34" charset="0"/>
                  </a:rPr>
                  <a:t>2</a:t>
                </a:r>
                <a:endParaRPr lang="en-US" sz="6600" dirty="0">
                  <a:solidFill>
                    <a:srgbClr val="5F5F5F">
                      <a:alpha val="99000"/>
                    </a:srgbClr>
                  </a:solidFill>
                  <a:latin typeface="Segoe UI Light" pitchFamily="34" charset="0"/>
                </a:endParaRPr>
              </a:p>
            </p:txBody>
          </p:sp>
          <p:sp>
            <p:nvSpPr>
              <p:cNvPr id="148" name="Rectangle 147"/>
              <p:cNvSpPr/>
              <p:nvPr/>
            </p:nvSpPr>
            <p:spPr bwMode="auto">
              <a:xfrm>
                <a:off x="2543998" y="6093146"/>
                <a:ext cx="1113441" cy="26246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7" name="Rectangle 36"/>
            <p:cNvSpPr/>
            <p:nvPr/>
          </p:nvSpPr>
          <p:spPr bwMode="auto">
            <a:xfrm>
              <a:off x="3663377" y="5837953"/>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521582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21" presetClass="entr" presetSubtype="1" fill="hold" grpId="0" nodeType="afterEffect">
                                  <p:stCondLst>
                                    <p:cond delay="500"/>
                                  </p:stCondLst>
                                  <p:childTnLst>
                                    <p:set>
                                      <p:cBhvr>
                                        <p:cTn id="14" dur="1" fill="hold">
                                          <p:stCondLst>
                                            <p:cond delay="0"/>
                                          </p:stCondLst>
                                        </p:cTn>
                                        <p:tgtEl>
                                          <p:spTgt spid="30"/>
                                        </p:tgtEl>
                                        <p:attrNameLst>
                                          <p:attrName>style.visibility</p:attrName>
                                        </p:attrNameLst>
                                      </p:cBhvr>
                                      <p:to>
                                        <p:strVal val="visible"/>
                                      </p:to>
                                    </p:set>
                                    <p:animEffect transition="in" filter="wheel(1)">
                                      <p:cBhvr>
                                        <p:cTn id="15" dur="1500"/>
                                        <p:tgtEl>
                                          <p:spTgt spid="30"/>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8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1104289" y="2709416"/>
            <a:ext cx="9927771" cy="2633146"/>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a:xfrm>
            <a:off x="2594654" y="2382846"/>
            <a:ext cx="7059387" cy="326570"/>
            <a:chOff x="2594654" y="5225143"/>
            <a:chExt cx="7059387" cy="326570"/>
          </a:xfrm>
        </p:grpSpPr>
        <p:cxnSp>
          <p:nvCxnSpPr>
            <p:cNvPr id="5" name="Straight Connector 4"/>
            <p:cNvCxnSpPr/>
            <p:nvPr/>
          </p:nvCxnSpPr>
          <p:spPr>
            <a:xfrm>
              <a:off x="2594654"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951412"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7283"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654041"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3474549" y="4735036"/>
            <a:ext cx="5340302" cy="393954"/>
          </a:xfrm>
          <a:prstGeom prst="rect">
            <a:avLst/>
          </a:prstGeom>
          <a:noFill/>
        </p:spPr>
        <p:txBody>
          <a:bodyPr wrap="square" lIns="0" tIns="0" rIns="0" bIns="0" rtlCol="0">
            <a:spAutoFit/>
          </a:bodyPr>
          <a:lstStyle/>
          <a:p>
            <a:pPr algn="ctr">
              <a:lnSpc>
                <a:spcPct val="80000"/>
              </a:lnSpc>
              <a:buSzPct val="80000"/>
            </a:pPr>
            <a:r>
              <a:rPr lang="en-US" sz="3200" dirty="0" smtClean="0">
                <a:gradFill>
                  <a:gsLst>
                    <a:gs pos="0">
                      <a:srgbClr val="FFFFFF"/>
                    </a:gs>
                    <a:gs pos="100000">
                      <a:srgbClr val="FFFFFF"/>
                    </a:gs>
                  </a:gsLst>
                  <a:lin ang="5400000" scaled="0"/>
                </a:gradFill>
              </a:rPr>
              <a:t>24GB Distributed Cache</a:t>
            </a:r>
            <a:endParaRPr lang="en-US" sz="3200" dirty="0">
              <a:gradFill>
                <a:gsLst>
                  <a:gs pos="0">
                    <a:srgbClr val="FFFFFF"/>
                  </a:gs>
                  <a:gs pos="100000">
                    <a:srgbClr val="FFFFFF"/>
                  </a:gs>
                </a:gsLst>
                <a:lin ang="5400000" scaled="0"/>
              </a:gradFill>
            </a:endParaRPr>
          </a:p>
        </p:txBody>
      </p:sp>
      <p:sp>
        <p:nvSpPr>
          <p:cNvPr id="86" name="TextBox 85"/>
          <p:cNvSpPr txBox="1"/>
          <p:nvPr/>
        </p:nvSpPr>
        <p:spPr>
          <a:xfrm>
            <a:off x="1458141" y="520249"/>
            <a:ext cx="3635453" cy="295466"/>
          </a:xfrm>
          <a:prstGeom prst="rect">
            <a:avLst/>
          </a:prstGeom>
          <a:noFill/>
        </p:spPr>
        <p:txBody>
          <a:bodyPr wrap="square" lIns="0" tIns="0" rIns="0" bIns="0" rtlCol="0">
            <a:spAutoFit/>
          </a:bodyPr>
          <a:lstStyle/>
          <a:p>
            <a:pPr>
              <a:lnSpc>
                <a:spcPct val="80000"/>
              </a:lnSpc>
              <a:buSzPct val="80000"/>
            </a:pPr>
            <a:r>
              <a:rPr lang="en-US" dirty="0">
                <a:solidFill>
                  <a:srgbClr val="5F5F5F">
                    <a:alpha val="99000"/>
                  </a:srgbClr>
                </a:solidFill>
              </a:rPr>
              <a:t>Web Roles</a:t>
            </a:r>
          </a:p>
        </p:txBody>
      </p:sp>
      <p:grpSp>
        <p:nvGrpSpPr>
          <p:cNvPr id="87" name="Group 86"/>
          <p:cNvGrpSpPr/>
          <p:nvPr/>
        </p:nvGrpSpPr>
        <p:grpSpPr>
          <a:xfrm>
            <a:off x="1446212" y="896700"/>
            <a:ext cx="2211227" cy="1486146"/>
            <a:chOff x="1446212" y="3738997"/>
            <a:chExt cx="2211227" cy="1486146"/>
          </a:xfrm>
        </p:grpSpPr>
        <p:sp>
          <p:nvSpPr>
            <p:cNvPr id="88" name="Rounded Rectangle 87"/>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90" name="Group 89"/>
          <p:cNvGrpSpPr/>
          <p:nvPr/>
        </p:nvGrpSpPr>
        <p:grpSpPr>
          <a:xfrm>
            <a:off x="3808412" y="896700"/>
            <a:ext cx="2211227" cy="1486146"/>
            <a:chOff x="3808412" y="3738997"/>
            <a:chExt cx="2211227" cy="1486146"/>
          </a:xfrm>
        </p:grpSpPr>
        <p:sp>
          <p:nvSpPr>
            <p:cNvPr id="91" name="Rounded Rectangle 90"/>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93" name="Group 92"/>
          <p:cNvGrpSpPr/>
          <p:nvPr/>
        </p:nvGrpSpPr>
        <p:grpSpPr>
          <a:xfrm>
            <a:off x="6166186" y="896700"/>
            <a:ext cx="2211227" cy="1486146"/>
            <a:chOff x="6166186" y="3738997"/>
            <a:chExt cx="2211227" cy="1486146"/>
          </a:xfrm>
        </p:grpSpPr>
        <p:sp>
          <p:nvSpPr>
            <p:cNvPr id="94" name="Rounded Rectangle 93"/>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96" name="Group 95"/>
          <p:cNvGrpSpPr/>
          <p:nvPr/>
        </p:nvGrpSpPr>
        <p:grpSpPr>
          <a:xfrm>
            <a:off x="8528386" y="896700"/>
            <a:ext cx="2211227" cy="1486146"/>
            <a:chOff x="8528386" y="3738997"/>
            <a:chExt cx="2211227" cy="1486146"/>
          </a:xfrm>
        </p:grpSpPr>
        <p:sp>
          <p:nvSpPr>
            <p:cNvPr id="97" name="Rounded Rectangle 96"/>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15" name="Group 14"/>
          <p:cNvGrpSpPr/>
          <p:nvPr/>
        </p:nvGrpSpPr>
        <p:grpSpPr>
          <a:xfrm>
            <a:off x="3792774" y="3028345"/>
            <a:ext cx="2211227" cy="1486146"/>
            <a:chOff x="3854418" y="3028345"/>
            <a:chExt cx="2211227" cy="1486146"/>
          </a:xfrm>
        </p:grpSpPr>
        <p:grpSp>
          <p:nvGrpSpPr>
            <p:cNvPr id="128" name="Group 127"/>
            <p:cNvGrpSpPr/>
            <p:nvPr/>
          </p:nvGrpSpPr>
          <p:grpSpPr>
            <a:xfrm>
              <a:off x="3854418" y="3028345"/>
              <a:ext cx="2211227" cy="1486146"/>
              <a:chOff x="1446212" y="3738997"/>
              <a:chExt cx="2211227" cy="1486146"/>
            </a:xfrm>
          </p:grpSpPr>
          <p:sp>
            <p:nvSpPr>
              <p:cNvPr id="129" name="Rounded Rectangle 128"/>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0" name="Picture 1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142" name="TextBox 141"/>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12GB Cache</a:t>
              </a:r>
            </a:p>
            <a:p>
              <a:pPr>
                <a:lnSpc>
                  <a:spcPct val="80000"/>
                </a:lnSpc>
                <a:buSzPct val="80000"/>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grpSp>
      <p:grpSp>
        <p:nvGrpSpPr>
          <p:cNvPr id="16" name="Group 15"/>
          <p:cNvGrpSpPr/>
          <p:nvPr/>
        </p:nvGrpSpPr>
        <p:grpSpPr>
          <a:xfrm>
            <a:off x="6154974" y="3028345"/>
            <a:ext cx="2211227" cy="1486146"/>
            <a:chOff x="6216618" y="3028345"/>
            <a:chExt cx="2211227" cy="1486146"/>
          </a:xfrm>
        </p:grpSpPr>
        <p:grpSp>
          <p:nvGrpSpPr>
            <p:cNvPr id="131" name="Group 130"/>
            <p:cNvGrpSpPr/>
            <p:nvPr/>
          </p:nvGrpSpPr>
          <p:grpSpPr>
            <a:xfrm>
              <a:off x="6216618" y="3028345"/>
              <a:ext cx="2211227" cy="1486146"/>
              <a:chOff x="3808412" y="3738997"/>
              <a:chExt cx="2211227" cy="1486146"/>
            </a:xfrm>
          </p:grpSpPr>
          <p:sp>
            <p:nvSpPr>
              <p:cNvPr id="132" name="Rounded Rectangle 131"/>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3" name="Picture 1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143" name="TextBox 142"/>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grpSp>
        <p:nvGrpSpPr>
          <p:cNvPr id="14" name="Group 13"/>
          <p:cNvGrpSpPr/>
          <p:nvPr/>
        </p:nvGrpSpPr>
        <p:grpSpPr>
          <a:xfrm>
            <a:off x="2540230" y="5652132"/>
            <a:ext cx="7645400" cy="914096"/>
            <a:chOff x="2540230" y="5754872"/>
            <a:chExt cx="7645400" cy="914096"/>
          </a:xfrm>
        </p:grpSpPr>
        <p:sp>
          <p:nvSpPr>
            <p:cNvPr id="146" name="Rectangle 145"/>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7" name="TextBox 146"/>
            <p:cNvSpPr txBox="1"/>
            <p:nvPr/>
          </p:nvSpPr>
          <p:spPr>
            <a:xfrm>
              <a:off x="9195030" y="5754872"/>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smtClean="0">
                  <a:solidFill>
                    <a:srgbClr val="5F5F5F">
                      <a:alpha val="99000"/>
                    </a:srgbClr>
                  </a:solidFill>
                  <a:latin typeface="Segoe UI Light" pitchFamily="34" charset="0"/>
                </a:rPr>
                <a:t>4</a:t>
              </a:r>
              <a:endParaRPr lang="en-US" sz="6600" dirty="0">
                <a:solidFill>
                  <a:srgbClr val="5F5F5F">
                    <a:alpha val="99000"/>
                  </a:srgbClr>
                </a:solidFill>
                <a:latin typeface="Segoe UI Light" pitchFamily="34" charset="0"/>
              </a:endParaRPr>
            </a:p>
          </p:txBody>
        </p:sp>
        <p:sp>
          <p:nvSpPr>
            <p:cNvPr id="148" name="Rectangle 147"/>
            <p:cNvSpPr/>
            <p:nvPr/>
          </p:nvSpPr>
          <p:spPr bwMode="auto">
            <a:xfrm>
              <a:off x="2543998" y="6093146"/>
              <a:ext cx="2705335"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37" name="Group 36"/>
          <p:cNvGrpSpPr/>
          <p:nvPr/>
        </p:nvGrpSpPr>
        <p:grpSpPr>
          <a:xfrm>
            <a:off x="1415390" y="3028345"/>
            <a:ext cx="2211227" cy="1486146"/>
            <a:chOff x="3854418" y="3028345"/>
            <a:chExt cx="2211227" cy="1486146"/>
          </a:xfrm>
        </p:grpSpPr>
        <p:grpSp>
          <p:nvGrpSpPr>
            <p:cNvPr id="38" name="Group 37"/>
            <p:cNvGrpSpPr/>
            <p:nvPr/>
          </p:nvGrpSpPr>
          <p:grpSpPr>
            <a:xfrm>
              <a:off x="3854418" y="3028345"/>
              <a:ext cx="2211227" cy="1486146"/>
              <a:chOff x="1446212" y="3738997"/>
              <a:chExt cx="2211227" cy="1486146"/>
            </a:xfrm>
          </p:grpSpPr>
          <p:sp>
            <p:nvSpPr>
              <p:cNvPr id="40" name="Rounded Rectangle 39"/>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39" name="TextBox 38"/>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12GB Cache</a:t>
              </a:r>
            </a:p>
            <a:p>
              <a:pPr>
                <a:lnSpc>
                  <a:spcPct val="80000"/>
                </a:lnSpc>
                <a:buSzPct val="80000"/>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grpSp>
      <p:grpSp>
        <p:nvGrpSpPr>
          <p:cNvPr id="42" name="Group 41"/>
          <p:cNvGrpSpPr/>
          <p:nvPr/>
        </p:nvGrpSpPr>
        <p:grpSpPr>
          <a:xfrm>
            <a:off x="8516546" y="3028345"/>
            <a:ext cx="2211227" cy="1486146"/>
            <a:chOff x="6216618" y="3028345"/>
            <a:chExt cx="2211227" cy="1486146"/>
          </a:xfrm>
        </p:grpSpPr>
        <p:grpSp>
          <p:nvGrpSpPr>
            <p:cNvPr id="43" name="Group 42"/>
            <p:cNvGrpSpPr/>
            <p:nvPr/>
          </p:nvGrpSpPr>
          <p:grpSpPr>
            <a:xfrm>
              <a:off x="6216618" y="3028345"/>
              <a:ext cx="2211227" cy="1486146"/>
              <a:chOff x="3808412" y="3738997"/>
              <a:chExt cx="2211227" cy="1486146"/>
            </a:xfrm>
          </p:grpSpPr>
          <p:sp>
            <p:nvSpPr>
              <p:cNvPr id="45" name="Rounded Rectangle 44"/>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44" name="TextBox 43"/>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sp>
        <p:nvSpPr>
          <p:cNvPr id="47" name="TextBox 46"/>
          <p:cNvSpPr txBox="1"/>
          <p:nvPr/>
        </p:nvSpPr>
        <p:spPr>
          <a:xfrm>
            <a:off x="3472839" y="4733326"/>
            <a:ext cx="5340302" cy="393954"/>
          </a:xfrm>
          <a:prstGeom prst="rect">
            <a:avLst/>
          </a:prstGeom>
          <a:noFill/>
        </p:spPr>
        <p:txBody>
          <a:bodyPr wrap="square" lIns="0" tIns="0" rIns="0" bIns="0" rtlCol="0">
            <a:spAutoFit/>
          </a:bodyPr>
          <a:lstStyle/>
          <a:p>
            <a:pPr algn="ctr">
              <a:lnSpc>
                <a:spcPct val="80000"/>
              </a:lnSpc>
              <a:buSzPct val="80000"/>
            </a:pPr>
            <a:r>
              <a:rPr lang="en-US" sz="3200" dirty="0">
                <a:solidFill>
                  <a:srgbClr val="5F5F5F">
                    <a:alpha val="99000"/>
                  </a:srgbClr>
                </a:solidFill>
                <a:latin typeface="Segoe UI Light"/>
              </a:rPr>
              <a:t>48GB Distributed Cache</a:t>
            </a:r>
          </a:p>
        </p:txBody>
      </p:sp>
      <p:sp>
        <p:nvSpPr>
          <p:cNvPr id="48" name="Rectangle 47"/>
          <p:cNvSpPr/>
          <p:nvPr/>
        </p:nvSpPr>
        <p:spPr bwMode="auto">
          <a:xfrm>
            <a:off x="5238090" y="5837953"/>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43699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250"/>
                                        <p:tgtEl>
                                          <p:spTgt spid="37"/>
                                        </p:tgtEl>
                                        <p:attrNameLst>
                                          <p:attrName>ppt_x</p:attrName>
                                        </p:attrNameLst>
                                      </p:cBhvr>
                                      <p:tavLst>
                                        <p:tav tm="0">
                                          <p:val>
                                            <p:strVal val="#ppt_x+#ppt_w*1.125000"/>
                                          </p:val>
                                        </p:tav>
                                        <p:tav tm="100000">
                                          <p:val>
                                            <p:strVal val="#ppt_x"/>
                                          </p:val>
                                        </p:tav>
                                      </p:tavLst>
                                    </p:anim>
                                    <p:animEffect transition="in" filter="wipe(left)">
                                      <p:cBhvr>
                                        <p:cTn id="8" dur="1250"/>
                                        <p:tgtEl>
                                          <p:spTgt spid="37"/>
                                        </p:tgtEl>
                                      </p:cBhvr>
                                    </p:animEffect>
                                  </p:childTnLst>
                                </p:cTn>
                              </p:par>
                              <p:par>
                                <p:cTn id="9" presetID="12" presetClass="entr" presetSubtype="8"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250"/>
                                        <p:tgtEl>
                                          <p:spTgt spid="42"/>
                                        </p:tgtEl>
                                        <p:attrNameLst>
                                          <p:attrName>ppt_x</p:attrName>
                                        </p:attrNameLst>
                                      </p:cBhvr>
                                      <p:tavLst>
                                        <p:tav tm="0">
                                          <p:val>
                                            <p:strVal val="#ppt_x-#ppt_w*1.125000"/>
                                          </p:val>
                                        </p:tav>
                                        <p:tav tm="100000">
                                          <p:val>
                                            <p:strVal val="#ppt_x"/>
                                          </p:val>
                                        </p:tav>
                                      </p:tavLst>
                                    </p:anim>
                                    <p:animEffect transition="in" filter="wipe(right)">
                                      <p:cBhvr>
                                        <p:cTn id="12" dur="1250"/>
                                        <p:tgtEl>
                                          <p:spTgt spid="42"/>
                                        </p:tgtEl>
                                      </p:cBhvr>
                                    </p:animEffect>
                                  </p:childTnLst>
                                </p:cTn>
                              </p:par>
                            </p:childTnLst>
                          </p:cTn>
                        </p:par>
                        <p:par>
                          <p:cTn id="13" fill="hold">
                            <p:stCondLst>
                              <p:cond delay="1250"/>
                            </p:stCondLst>
                            <p:childTnLst>
                              <p:par>
                                <p:cTn id="14" presetID="10" presetClass="exit" presetSubtype="0" fill="hold" grpId="0" nodeType="afterEffect">
                                  <p:stCondLst>
                                    <p:cond delay="0"/>
                                  </p:stCondLst>
                                  <p:childTnLst>
                                    <p:animEffect transition="out" filter="fade">
                                      <p:cBhvr>
                                        <p:cTn id="15" dur="500"/>
                                        <p:tgtEl>
                                          <p:spTgt spid="83"/>
                                        </p:tgtEl>
                                      </p:cBhvr>
                                    </p:animEffect>
                                    <p:set>
                                      <p:cBhvr>
                                        <p:cTn id="16" dur="1" fill="hold">
                                          <p:stCondLst>
                                            <p:cond delay="499"/>
                                          </p:stCondLst>
                                        </p:cTn>
                                        <p:tgtEl>
                                          <p:spTgt spid="83"/>
                                        </p:tgtEl>
                                        <p:attrNameLst>
                                          <p:attrName>style.visibility</p:attrName>
                                        </p:attrNameLst>
                                      </p:cBhvr>
                                      <p:to>
                                        <p:strVal val="hidden"/>
                                      </p:to>
                                    </p:se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4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381850" y="1958785"/>
            <a:ext cx="3208438" cy="320843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Identity</a:t>
            </a:r>
            <a:endParaRPr dirty="0">
              <a:solidFill>
                <a:srgbClr val="5F5F5F">
                  <a:alpha val="99000"/>
                </a:srgbClr>
              </a:solidFill>
            </a:endParaRPr>
          </a:p>
        </p:txBody>
      </p:sp>
      <p:sp>
        <p:nvSpPr>
          <p:cNvPr id="7"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Integrate with enterprise identity</a:t>
            </a:r>
          </a:p>
          <a:p>
            <a:pPr marL="3175" indent="0">
              <a:lnSpc>
                <a:spcPct val="100000"/>
              </a:lnSpc>
              <a:buFont typeface="Arial" pitchFamily="34" charset="0"/>
              <a:buNone/>
            </a:pPr>
            <a:r>
              <a:rPr lang="en-US" sz="2400" dirty="0">
                <a:solidFill>
                  <a:srgbClr val="5F5F5F">
                    <a:alpha val="99000"/>
                  </a:srgbClr>
                </a:solidFill>
                <a:latin typeface="Segoe UI"/>
              </a:rPr>
              <a:t>Enable single sign-on within your apps</a:t>
            </a:r>
          </a:p>
          <a:p>
            <a:pPr marL="3175" indent="0">
              <a:lnSpc>
                <a:spcPct val="100000"/>
              </a:lnSpc>
              <a:buFont typeface="Arial" pitchFamily="34" charset="0"/>
              <a:buNone/>
            </a:pPr>
            <a:r>
              <a:rPr lang="en-US" sz="2400" dirty="0">
                <a:solidFill>
                  <a:srgbClr val="5F5F5F">
                    <a:alpha val="99000"/>
                  </a:srgbClr>
                </a:solidFill>
                <a:latin typeface="Segoe UI"/>
              </a:rPr>
              <a:t>Enterprise Graph REST API</a:t>
            </a:r>
          </a:p>
          <a:p>
            <a:pPr marL="3175" indent="0">
              <a:lnSpc>
                <a:spcPct val="100000"/>
              </a:lnSpc>
              <a:buFont typeface="Arial" pitchFamily="34" charset="0"/>
              <a:buNone/>
            </a:pPr>
            <a:r>
              <a:rPr lang="en-US" sz="2400" dirty="0">
                <a:solidFill>
                  <a:srgbClr val="5F5F5F">
                    <a:alpha val="99000"/>
                  </a:srgbClr>
                </a:solidFill>
                <a:latin typeface="Segoe UI"/>
              </a:rPr>
              <a:t>93% of Fortune 1000 use Active Directory</a:t>
            </a:r>
          </a:p>
        </p:txBody>
      </p:sp>
    </p:spTree>
    <p:extLst>
      <p:ext uri="{BB962C8B-B14F-4D97-AF65-F5344CB8AC3E}">
        <p14:creationId xmlns:p14="http://schemas.microsoft.com/office/powerpoint/2010/main" val="3084280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3473" y="2060513"/>
            <a:ext cx="2892488" cy="289248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Service </a:t>
            </a:r>
            <a:r>
              <a:rPr dirty="0">
                <a:solidFill>
                  <a:srgbClr val="5F5F5F">
                    <a:alpha val="99000"/>
                  </a:srgbClr>
                </a:solidFill>
              </a:rPr>
              <a:t>bus</a:t>
            </a: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Secure messaging and relay capabilities</a:t>
            </a:r>
          </a:p>
          <a:p>
            <a:pPr marL="3175" indent="0">
              <a:lnSpc>
                <a:spcPct val="100000"/>
              </a:lnSpc>
              <a:buFont typeface="Arial" pitchFamily="34" charset="0"/>
              <a:buNone/>
            </a:pPr>
            <a:r>
              <a:rPr lang="en-US" sz="2400" dirty="0">
                <a:solidFill>
                  <a:srgbClr val="5F5F5F">
                    <a:alpha val="99000"/>
                  </a:srgbClr>
                </a:solidFill>
                <a:latin typeface="Segoe UI"/>
              </a:rPr>
              <a:t>Easily build hybrid apps</a:t>
            </a:r>
          </a:p>
          <a:p>
            <a:pPr marL="3175" indent="0">
              <a:lnSpc>
                <a:spcPct val="100000"/>
              </a:lnSpc>
              <a:buFont typeface="Arial" pitchFamily="34" charset="0"/>
              <a:buNone/>
            </a:pPr>
            <a:r>
              <a:rPr lang="en-US" sz="2400" dirty="0">
                <a:solidFill>
                  <a:srgbClr val="5F5F5F">
                    <a:alpha val="99000"/>
                  </a:srgbClr>
                </a:solidFill>
                <a:latin typeface="Segoe UI"/>
              </a:rPr>
              <a:t>Enable loosely coupled solutions</a:t>
            </a:r>
          </a:p>
        </p:txBody>
      </p:sp>
    </p:spTree>
    <p:extLst>
      <p:ext uri="{BB962C8B-B14F-4D97-AF65-F5344CB8AC3E}">
        <p14:creationId xmlns:p14="http://schemas.microsoft.com/office/powerpoint/2010/main" val="1024004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933825" y="953994"/>
            <a:ext cx="7791199" cy="1962622"/>
            <a:chOff x="3933825" y="953994"/>
            <a:chExt cx="7791199" cy="1962622"/>
          </a:xfrm>
        </p:grpSpPr>
        <p:sp>
          <p:nvSpPr>
            <p:cNvPr id="4" name="Rounded Rectangle 3"/>
            <p:cNvSpPr/>
            <p:nvPr/>
          </p:nvSpPr>
          <p:spPr bwMode="auto">
            <a:xfrm>
              <a:off x="3933825" y="953994"/>
              <a:ext cx="7791199" cy="1962622"/>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0" name="TextBox 29"/>
            <p:cNvSpPr txBox="1"/>
            <p:nvPr/>
          </p:nvSpPr>
          <p:spPr>
            <a:xfrm>
              <a:off x="4098581" y="1093367"/>
              <a:ext cx="2615878"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Windows Azure</a:t>
              </a:r>
              <a:endParaRPr lang="en-US" sz="1800" dirty="0">
                <a:gradFill>
                  <a:gsLst>
                    <a:gs pos="0">
                      <a:srgbClr val="FFFFFF"/>
                    </a:gs>
                    <a:gs pos="100000">
                      <a:srgbClr val="FFFFFF"/>
                    </a:gs>
                  </a:gsLst>
                  <a:lin ang="5400000" scaled="0"/>
                </a:gradFill>
              </a:endParaRPr>
            </a:p>
          </p:txBody>
        </p:sp>
        <p:grpSp>
          <p:nvGrpSpPr>
            <p:cNvPr id="38" name="Group 37"/>
            <p:cNvGrpSpPr/>
            <p:nvPr/>
          </p:nvGrpSpPr>
          <p:grpSpPr>
            <a:xfrm>
              <a:off x="7247248" y="1440301"/>
              <a:ext cx="4281055" cy="1251732"/>
              <a:chOff x="3093834" y="4675909"/>
              <a:chExt cx="4281055" cy="1251732"/>
            </a:xfrm>
          </p:grpSpPr>
          <p:sp>
            <p:nvSpPr>
              <p:cNvPr id="39" name="Rectangle 38"/>
              <p:cNvSpPr/>
              <p:nvPr/>
            </p:nvSpPr>
            <p:spPr bwMode="auto">
              <a:xfrm>
                <a:off x="3093834" y="4675909"/>
                <a:ext cx="4281055" cy="12517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0" name="TextBox 39"/>
              <p:cNvSpPr txBox="1"/>
              <p:nvPr/>
            </p:nvSpPr>
            <p:spPr>
              <a:xfrm>
                <a:off x="4199540" y="5173345"/>
                <a:ext cx="2840863" cy="295466"/>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Service bus relay</a:t>
                </a:r>
                <a:endParaRPr lang="en-US" dirty="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142102" y="4797948"/>
                <a:ext cx="1025838" cy="1025838"/>
              </a:xfrm>
              <a:prstGeom prst="rect">
                <a:avLst/>
              </a:prstGeom>
            </p:spPr>
          </p:pic>
        </p:grpSp>
        <p:sp>
          <p:nvSpPr>
            <p:cNvPr id="31" name="Rounded Rectangle 30"/>
            <p:cNvSpPr/>
            <p:nvPr/>
          </p:nvSpPr>
          <p:spPr bwMode="auto">
            <a:xfrm>
              <a:off x="4480345" y="1440301"/>
              <a:ext cx="2197362" cy="1251732"/>
            </a:xfrm>
            <a:prstGeom prst="roundRect">
              <a:avLst>
                <a:gd name="adj" fmla="val 399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120650" indent="-120650" defTabSz="914099" fontAlgn="base">
                <a:spcBef>
                  <a:spcPct val="0"/>
                </a:spcBef>
                <a:spcAft>
                  <a:spcPct val="0"/>
                </a:spcAft>
              </a:pPr>
              <a:r>
                <a:rPr lang="en-US" dirty="0" smtClean="0">
                  <a:gradFill>
                    <a:gsLst>
                      <a:gs pos="0">
                        <a:srgbClr val="FFFFFF"/>
                      </a:gs>
                      <a:gs pos="100000">
                        <a:srgbClr val="FFFFFF"/>
                      </a:gs>
                    </a:gsLst>
                    <a:lin ang="5400000" scaled="0"/>
                  </a:gradFill>
                </a:rPr>
                <a:t>	</a:t>
              </a:r>
              <a:r>
                <a:rPr lang="en-US" dirty="0">
                  <a:gradFill>
                    <a:gsLst>
                      <a:gs pos="0">
                        <a:srgbClr val="FFFFFF"/>
                      </a:gs>
                      <a:gs pos="100000">
                        <a:srgbClr val="FFFFFF"/>
                      </a:gs>
                    </a:gsLst>
                    <a:lin ang="5400000" scaled="0"/>
                  </a:gradFill>
                </a:rPr>
                <a:t>C</a:t>
              </a:r>
              <a:r>
                <a:rPr lang="en-US" dirty="0" smtClean="0">
                  <a:gradFill>
                    <a:gsLst>
                      <a:gs pos="0">
                        <a:srgbClr val="FFFFFF"/>
                      </a:gs>
                      <a:gs pos="100000">
                        <a:srgbClr val="FFFFFF"/>
                      </a:gs>
                    </a:gsLst>
                    <a:lin ang="5400000" scaled="0"/>
                  </a:gradFill>
                </a:rPr>
                <a:t>loud </a:t>
              </a:r>
              <a:r>
                <a:rPr lang="en-US" dirty="0">
                  <a:gradFill>
                    <a:gsLst>
                      <a:gs pos="0">
                        <a:srgbClr val="FFFFFF"/>
                      </a:gs>
                      <a:gs pos="100000">
                        <a:srgbClr val="FFFFFF"/>
                      </a:gs>
                    </a:gsLst>
                    <a:lin ang="5400000" scaled="0"/>
                  </a:gradFill>
                </a:rPr>
                <a:t>a</a:t>
              </a:r>
              <a:r>
                <a:rPr lang="en-US" dirty="0" smtClean="0">
                  <a:gradFill>
                    <a:gsLst>
                      <a:gs pos="0">
                        <a:srgbClr val="FFFFFF"/>
                      </a:gs>
                      <a:gs pos="100000">
                        <a:srgbClr val="FFFFFF"/>
                      </a:gs>
                    </a:gsLst>
                    <a:lin ang="5400000" scaled="0"/>
                  </a:gradFill>
                </a:rPr>
                <a:t>pplication</a:t>
              </a:r>
            </a:p>
          </p:txBody>
        </p:sp>
      </p:grpSp>
      <p:sp>
        <p:nvSpPr>
          <p:cNvPr id="42" name="Down Arrow 41"/>
          <p:cNvSpPr/>
          <p:nvPr/>
        </p:nvSpPr>
        <p:spPr bwMode="auto">
          <a:xfrm rot="16200000">
            <a:off x="3377797" y="1217047"/>
            <a:ext cx="480736" cy="1630523"/>
          </a:xfrm>
          <a:prstGeom prst="downArrow">
            <a:avLst>
              <a:gd name="adj1" fmla="val 42122"/>
              <a:gd name="adj2" fmla="val 62085"/>
            </a:avLst>
          </a:prstGeom>
          <a:solidFill>
            <a:schemeClr val="tx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5" name="Group 4"/>
          <p:cNvGrpSpPr/>
          <p:nvPr/>
        </p:nvGrpSpPr>
        <p:grpSpPr>
          <a:xfrm>
            <a:off x="4367099" y="3379209"/>
            <a:ext cx="2524447" cy="737755"/>
            <a:chOff x="4367099" y="3379209"/>
            <a:chExt cx="2524447" cy="737755"/>
          </a:xfrm>
        </p:grpSpPr>
        <p:pic>
          <p:nvPicPr>
            <p:cNvPr id="25" name="Picture 2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67099" y="3379209"/>
              <a:ext cx="737755" cy="737755"/>
            </a:xfrm>
            <a:prstGeom prst="rect">
              <a:avLst/>
            </a:prstGeom>
          </p:spPr>
        </p:pic>
        <p:sp>
          <p:nvSpPr>
            <p:cNvPr id="32" name="TextBox 31"/>
            <p:cNvSpPr txBox="1"/>
            <p:nvPr/>
          </p:nvSpPr>
          <p:spPr>
            <a:xfrm>
              <a:off x="5248252" y="3651932"/>
              <a:ext cx="1643294" cy="246221"/>
            </a:xfrm>
            <a:prstGeom prst="rect">
              <a:avLst/>
            </a:prstGeom>
            <a:noFill/>
          </p:spPr>
          <p:txBody>
            <a:bodyPr wrap="square" lIns="0" tIns="0" rIns="0" bIns="0" rtlCol="0">
              <a:spAutoFit/>
            </a:bodyPr>
            <a:lstStyle/>
            <a:p>
              <a:pPr>
                <a:lnSpc>
                  <a:spcPct val="80000"/>
                </a:lnSpc>
                <a:buSzPct val="80000"/>
              </a:pPr>
              <a:r>
                <a:rPr lang="en-US" sz="2000" dirty="0" smtClean="0">
                  <a:gradFill>
                    <a:gsLst>
                      <a:gs pos="0">
                        <a:srgbClr val="FFFFFF"/>
                      </a:gs>
                      <a:gs pos="100000">
                        <a:srgbClr val="FFFFFF"/>
                      </a:gs>
                    </a:gsLst>
                    <a:lin ang="5400000" scaled="0"/>
                  </a:gradFill>
                </a:rPr>
                <a:t>Internet</a:t>
              </a:r>
              <a:endParaRPr lang="en-US" sz="2000" dirty="0">
                <a:gradFill>
                  <a:gsLst>
                    <a:gs pos="0">
                      <a:srgbClr val="FFFFFF"/>
                    </a:gs>
                    <a:gs pos="100000">
                      <a:srgbClr val="FFFFFF"/>
                    </a:gs>
                  </a:gsLst>
                  <a:lin ang="5400000" scaled="0"/>
                </a:gradFill>
              </a:endParaRPr>
            </a:p>
          </p:txBody>
        </p:sp>
      </p:grpSp>
      <p:sp>
        <p:nvSpPr>
          <p:cNvPr id="27" name="Down Arrow 26"/>
          <p:cNvSpPr/>
          <p:nvPr/>
        </p:nvSpPr>
        <p:spPr bwMode="auto">
          <a:xfrm rot="16200000">
            <a:off x="6722111" y="1745110"/>
            <a:ext cx="480736" cy="569540"/>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9" name="Down Arrow 28"/>
          <p:cNvSpPr/>
          <p:nvPr/>
        </p:nvSpPr>
        <p:spPr bwMode="auto">
          <a:xfrm rot="10800000">
            <a:off x="9985951" y="2800348"/>
            <a:ext cx="480736" cy="2238376"/>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 name="Group 1"/>
          <p:cNvGrpSpPr/>
          <p:nvPr/>
        </p:nvGrpSpPr>
        <p:grpSpPr>
          <a:xfrm>
            <a:off x="3933825" y="4524375"/>
            <a:ext cx="7791199" cy="1771650"/>
            <a:chOff x="3933825" y="4524375"/>
            <a:chExt cx="7791199" cy="1771650"/>
          </a:xfrm>
        </p:grpSpPr>
        <p:sp>
          <p:nvSpPr>
            <p:cNvPr id="36" name="Rounded Rectangle 35"/>
            <p:cNvSpPr/>
            <p:nvPr/>
          </p:nvSpPr>
          <p:spPr bwMode="auto">
            <a:xfrm>
              <a:off x="3933825" y="4524375"/>
              <a:ext cx="7791199" cy="1771650"/>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6" name="TextBox 25"/>
            <p:cNvSpPr txBox="1"/>
            <p:nvPr/>
          </p:nvSpPr>
          <p:spPr>
            <a:xfrm>
              <a:off x="4098581" y="4659683"/>
              <a:ext cx="2615878" cy="221599"/>
            </a:xfrm>
            <a:prstGeom prst="rect">
              <a:avLst/>
            </a:prstGeom>
            <a:noFill/>
          </p:spPr>
          <p:txBody>
            <a:bodyPr wrap="square" lIns="0" tIns="0" rIns="0" bIns="0" rtlCol="0">
              <a:spAutoFit/>
            </a:bodyPr>
            <a:lstStyle/>
            <a:p>
              <a:pPr>
                <a:lnSpc>
                  <a:spcPct val="80000"/>
                </a:lnSpc>
                <a:buSzPct val="80000"/>
              </a:pPr>
              <a:r>
                <a:rPr lang="en-US" sz="1800" dirty="0">
                  <a:gradFill>
                    <a:gsLst>
                      <a:gs pos="0">
                        <a:srgbClr val="FFFFFF"/>
                      </a:gs>
                      <a:gs pos="100000">
                        <a:srgbClr val="FFFFFF"/>
                      </a:gs>
                    </a:gsLst>
                    <a:lin ang="5400000" scaled="0"/>
                  </a:gradFill>
                </a:rPr>
                <a:t>Enterprise</a:t>
              </a:r>
            </a:p>
          </p:txBody>
        </p:sp>
        <p:grpSp>
          <p:nvGrpSpPr>
            <p:cNvPr id="58" name="Group 57"/>
            <p:cNvGrpSpPr/>
            <p:nvPr/>
          </p:nvGrpSpPr>
          <p:grpSpPr>
            <a:xfrm>
              <a:off x="7129727" y="4947960"/>
              <a:ext cx="4272237" cy="1111032"/>
              <a:chOff x="3093834" y="4675909"/>
              <a:chExt cx="4281056" cy="1633450"/>
            </a:xfrm>
          </p:grpSpPr>
          <p:sp>
            <p:nvSpPr>
              <p:cNvPr id="59" name="Rectangle 58"/>
              <p:cNvSpPr/>
              <p:nvPr/>
            </p:nvSpPr>
            <p:spPr bwMode="auto">
              <a:xfrm>
                <a:off x="3093834" y="4675909"/>
                <a:ext cx="4281056" cy="16334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0" name="TextBox 59"/>
              <p:cNvSpPr txBox="1"/>
              <p:nvPr/>
            </p:nvSpPr>
            <p:spPr>
              <a:xfrm>
                <a:off x="4478182" y="4913780"/>
                <a:ext cx="2638462" cy="1085991"/>
              </a:xfrm>
              <a:prstGeom prst="rect">
                <a:avLst/>
              </a:prstGeom>
              <a:noFill/>
            </p:spPr>
            <p:txBody>
              <a:bodyPr wrap="square" lIns="0" tIns="0" rIns="0" bIns="0" rtlCol="0">
                <a:spAutoFit/>
              </a:bodyPr>
              <a:lstStyle/>
              <a:p>
                <a:pPr>
                  <a:buSzPct val="80000"/>
                </a:pPr>
                <a:r>
                  <a:rPr lang="en-US" dirty="0" smtClean="0">
                    <a:gradFill>
                      <a:gsLst>
                        <a:gs pos="0">
                          <a:srgbClr val="FFFFFF"/>
                        </a:gs>
                        <a:gs pos="100000">
                          <a:srgbClr val="FFFFFF"/>
                        </a:gs>
                      </a:gsLst>
                      <a:lin ang="5400000" scaled="0"/>
                    </a:gradFill>
                  </a:rPr>
                  <a:t>App behind</a:t>
                </a:r>
                <a:br>
                  <a:rPr lang="en-US" dirty="0" smtClean="0">
                    <a:gradFill>
                      <a:gsLst>
                        <a:gs pos="0">
                          <a:srgbClr val="FFFFFF"/>
                        </a:gs>
                        <a:gs pos="100000">
                          <a:srgbClr val="FFFFFF"/>
                        </a:gs>
                      </a:gsLst>
                      <a:lin ang="5400000" scaled="0"/>
                    </a:gradFill>
                  </a:rPr>
                </a:br>
                <a:r>
                  <a:rPr lang="en-US" dirty="0" smtClean="0">
                    <a:gradFill>
                      <a:gsLst>
                        <a:gs pos="0">
                          <a:srgbClr val="FFFFFF"/>
                        </a:gs>
                        <a:gs pos="100000">
                          <a:srgbClr val="FFFFFF"/>
                        </a:gs>
                      </a:gsLst>
                      <a:lin ang="5400000" scaled="0"/>
                    </a:gradFill>
                  </a:rPr>
                  <a:t>firewall</a:t>
                </a:r>
                <a:endParaRPr lang="en-US" dirty="0">
                  <a:gradFill>
                    <a:gsLst>
                      <a:gs pos="0">
                        <a:srgbClr val="FFFFFF"/>
                      </a:gs>
                      <a:gs pos="100000">
                        <a:srgbClr val="FFFFFF"/>
                      </a:gs>
                    </a:gsLst>
                    <a:lin ang="5400000" scaled="0"/>
                  </a:gradFill>
                </a:endParaRPr>
              </a:p>
            </p:txBody>
          </p:sp>
        </p:grpSp>
        <p:pic>
          <p:nvPicPr>
            <p:cNvPr id="2050" name="Picture 2" descr="C:\Users\Jonahs\Dropbox\Critical Resources\Helveticons Basic\Png\512x512\Terminal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1831" y="4897011"/>
              <a:ext cx="1188573" cy="11885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76618" y="5109754"/>
              <a:ext cx="737955" cy="1075711"/>
            </a:xfrm>
            <a:prstGeom prst="rect">
              <a:avLst/>
            </a:prstGeom>
          </p:spPr>
        </p:pic>
        <p:pic>
          <p:nvPicPr>
            <p:cNvPr id="24" name="Picture 23"/>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40652" y="4881282"/>
              <a:ext cx="1385554" cy="1385554"/>
            </a:xfrm>
            <a:prstGeom prst="rect">
              <a:avLst/>
            </a:prstGeom>
          </p:spPr>
        </p:pic>
      </p:grpSp>
      <p:pic>
        <p:nvPicPr>
          <p:cNvPr id="28" name="Picture 27"/>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375787" y="953994"/>
            <a:ext cx="1451751" cy="2322802"/>
          </a:xfrm>
          <a:prstGeom prst="rect">
            <a:avLst/>
          </a:prstGeom>
        </p:spPr>
      </p:pic>
    </p:spTree>
    <p:extLst>
      <p:ext uri="{BB962C8B-B14F-4D97-AF65-F5344CB8AC3E}">
        <p14:creationId xmlns:p14="http://schemas.microsoft.com/office/powerpoint/2010/main" val="1790175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anim calcmode="lin" valueType="num">
                                      <p:cBhvr>
                                        <p:cTn id="11" dur="500" fill="hold"/>
                                        <p:tgtEl>
                                          <p:spTgt spid="28"/>
                                        </p:tgtEl>
                                        <p:attrNameLst>
                                          <p:attrName>ppt_x</p:attrName>
                                        </p:attrNameLst>
                                      </p:cBhvr>
                                      <p:tavLst>
                                        <p:tav tm="0">
                                          <p:val>
                                            <p:strVal val="#ppt_x"/>
                                          </p:val>
                                        </p:tav>
                                        <p:tav tm="100000">
                                          <p:val>
                                            <p:strVal val="#ppt_x"/>
                                          </p:val>
                                        </p:tav>
                                      </p:tavLst>
                                    </p:anim>
                                    <p:anim calcmode="lin" valueType="num">
                                      <p:cBhvr>
                                        <p:cTn id="1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25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anim calcmode="lin" valueType="num">
                                      <p:cBhvr>
                                        <p:cTn id="27" dur="1000" fill="hold"/>
                                        <p:tgtEl>
                                          <p:spTgt spid="29"/>
                                        </p:tgtEl>
                                        <p:attrNameLst>
                                          <p:attrName>ppt_x</p:attrName>
                                        </p:attrNameLst>
                                      </p:cBhvr>
                                      <p:tavLst>
                                        <p:tav tm="0">
                                          <p:val>
                                            <p:strVal val="#ppt_x"/>
                                          </p:val>
                                        </p:tav>
                                        <p:tav tm="100000">
                                          <p:val>
                                            <p:strVal val="#ppt_x"/>
                                          </p:val>
                                        </p:tav>
                                      </p:tavLst>
                                    </p:anim>
                                    <p:anim calcmode="lin" valueType="num">
                                      <p:cBhvr>
                                        <p:cTn id="28" dur="1000" fill="hold"/>
                                        <p:tgtEl>
                                          <p:spTgt spid="29"/>
                                        </p:tgtEl>
                                        <p:attrNameLst>
                                          <p:attrName>ppt_y</p:attrName>
                                        </p:attrNameLst>
                                      </p:cBhvr>
                                      <p:tavLst>
                                        <p:tav tm="0">
                                          <p:val>
                                            <p:strVal val="#ppt_y+.1"/>
                                          </p:val>
                                        </p:tav>
                                        <p:tav tm="100000">
                                          <p:val>
                                            <p:strVal val="#ppt_y"/>
                                          </p:val>
                                        </p:tav>
                                      </p:tavLst>
                                    </p:anim>
                                  </p:childTnLst>
                                </p:cTn>
                              </p:par>
                              <p:par>
                                <p:cTn id="29" presetID="22" presetClass="entr" presetSubtype="8"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left)">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7" grpId="0" animBg="1"/>
      <p:bldP spid="2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Service bus relay</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3563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5811" y="2561417"/>
            <a:ext cx="4762082" cy="1218478"/>
          </a:xfrm>
        </p:spPr>
        <p:txBody>
          <a:bodyPr/>
          <a:lstStyle/>
          <a:p>
            <a:r>
              <a:rPr lang="en-US" sz="4399" dirty="0"/>
              <a:t>Application</a:t>
            </a:r>
            <a:br>
              <a:rPr lang="en-US" sz="4399" dirty="0"/>
            </a:br>
            <a:r>
              <a:rPr lang="en-US" sz="4399" dirty="0"/>
              <a:t>   building blocks</a:t>
            </a:r>
          </a:p>
        </p:txBody>
      </p:sp>
      <p:grpSp>
        <p:nvGrpSpPr>
          <p:cNvPr id="37" name="Group 36"/>
          <p:cNvGrpSpPr/>
          <p:nvPr/>
        </p:nvGrpSpPr>
        <p:grpSpPr>
          <a:xfrm>
            <a:off x="8057006" y="4327604"/>
            <a:ext cx="1896063" cy="1772180"/>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0030258" y="1098415"/>
            <a:ext cx="3652277" cy="5003876"/>
            <a:chOff x="-549665" y="926787"/>
            <a:chExt cx="3653228" cy="5005179"/>
          </a:xfrm>
        </p:grpSpPr>
        <p:sp>
          <p:nvSpPr>
            <p:cNvPr id="8" name="Rectangle 7"/>
            <p:cNvSpPr/>
            <p:nvPr/>
          </p:nvSpPr>
          <p:spPr bwMode="auto">
            <a:xfrm>
              <a:off x="-549665" y="4159324"/>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4112744" y="2458239"/>
            <a:ext cx="1896063" cy="1772180"/>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10042800" y="2458239"/>
            <a:ext cx="1896063" cy="1772180"/>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4116178" y="4309914"/>
            <a:ext cx="1896063" cy="1772180"/>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8066115" y="2458239"/>
            <a:ext cx="1896063" cy="1772180"/>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135745" y="4330110"/>
            <a:ext cx="1896063" cy="1772180"/>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2130384" y="4309914"/>
            <a:ext cx="1896063" cy="1772180"/>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10042800" y="586368"/>
            <a:ext cx="1896063" cy="1772180"/>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188309" y="2729190"/>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6089430" y="2464807"/>
            <a:ext cx="1896063" cy="1772180"/>
            <a:chOff x="5684616" y="2459567"/>
            <a:chExt cx="1896557" cy="1772642"/>
          </a:xfrm>
        </p:grpSpPr>
        <p:sp>
          <p:nvSpPr>
            <p:cNvPr id="20" name="Rectangle 19"/>
            <p:cNvSpPr/>
            <p:nvPr/>
          </p:nvSpPr>
          <p:spPr bwMode="auto">
            <a:xfrm>
              <a:off x="5684616" y="24595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Messaging</a:t>
              </a:r>
            </a:p>
          </p:txBody>
        </p:sp>
        <p:pic>
          <p:nvPicPr>
            <p:cNvPr id="40" name="Picture 39"/>
            <p:cNvPicPr>
              <a:picLocks noChangeAspect="1"/>
            </p:cNvPicPr>
            <p:nvPr/>
          </p:nvPicPr>
          <p:blipFill>
            <a:blip r:embed="rId12"/>
            <a:stretch>
              <a:fillRect/>
            </a:stretch>
          </p:blipFill>
          <p:spPr>
            <a:xfrm>
              <a:off x="6186299" y="2756399"/>
              <a:ext cx="843310" cy="978679"/>
            </a:xfrm>
            <a:prstGeom prst="rect">
              <a:avLst/>
            </a:prstGeom>
            <a:noFill/>
          </p:spPr>
        </p:pic>
      </p:grpSp>
      <p:grpSp>
        <p:nvGrpSpPr>
          <p:cNvPr id="41" name="Group 40"/>
          <p:cNvGrpSpPr/>
          <p:nvPr/>
        </p:nvGrpSpPr>
        <p:grpSpPr>
          <a:xfrm>
            <a:off x="6103125" y="599504"/>
            <a:ext cx="1896063" cy="1772180"/>
            <a:chOff x="6104715" y="598767"/>
            <a:chExt cx="1896557" cy="1772642"/>
          </a:xfrm>
        </p:grpSpPr>
        <p:sp>
          <p:nvSpPr>
            <p:cNvPr id="53" name="Rectangle 52"/>
            <p:cNvSpPr/>
            <p:nvPr/>
          </p:nvSpPr>
          <p:spPr bwMode="auto">
            <a:xfrm>
              <a:off x="6104715" y="5987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199" dirty="0">
                  <a:gradFill>
                    <a:gsLst>
                      <a:gs pos="0">
                        <a:srgbClr val="FFFFFF"/>
                      </a:gs>
                      <a:gs pos="100000">
                        <a:srgbClr val="FFFFFF"/>
                      </a:gs>
                    </a:gsLst>
                    <a:lin ang="5400000" scaled="0"/>
                  </a:gradFill>
                </a:rPr>
                <a:t>Cloud Services</a:t>
              </a:r>
            </a:p>
          </p:txBody>
        </p:sp>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1006" y="765610"/>
              <a:ext cx="914441" cy="914441"/>
            </a:xfrm>
            <a:prstGeom prst="rect">
              <a:avLst/>
            </a:prstGeom>
          </p:spPr>
        </p:pic>
      </p:grpSp>
      <p:grpSp>
        <p:nvGrpSpPr>
          <p:cNvPr id="39" name="Group 38"/>
          <p:cNvGrpSpPr/>
          <p:nvPr/>
        </p:nvGrpSpPr>
        <p:grpSpPr>
          <a:xfrm>
            <a:off x="4126439" y="599504"/>
            <a:ext cx="1896063" cy="1772180"/>
            <a:chOff x="4127514" y="598767"/>
            <a:chExt cx="1896557" cy="1772642"/>
          </a:xfrm>
        </p:grpSpPr>
        <p:sp>
          <p:nvSpPr>
            <p:cNvPr id="46" name="Rectangle 45"/>
            <p:cNvSpPr/>
            <p:nvPr/>
          </p:nvSpPr>
          <p:spPr bwMode="auto">
            <a:xfrm>
              <a:off x="4127514" y="5987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Web Sites</a:t>
              </a:r>
            </a:p>
          </p:txBody>
        </p:sp>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21862" y="878810"/>
              <a:ext cx="865975" cy="865975"/>
            </a:xfrm>
            <a:prstGeom prst="rect">
              <a:avLst/>
            </a:prstGeom>
          </p:spPr>
        </p:pic>
      </p:grpSp>
      <p:grpSp>
        <p:nvGrpSpPr>
          <p:cNvPr id="44" name="Group 43"/>
          <p:cNvGrpSpPr/>
          <p:nvPr/>
        </p:nvGrpSpPr>
        <p:grpSpPr>
          <a:xfrm>
            <a:off x="6086218" y="4330110"/>
            <a:ext cx="1896063" cy="1772180"/>
            <a:chOff x="6087803" y="4330345"/>
            <a:chExt cx="1896557" cy="1772642"/>
          </a:xfrm>
        </p:grpSpPr>
        <p:sp>
          <p:nvSpPr>
            <p:cNvPr id="42" name="Rectangle 41"/>
            <p:cNvSpPr/>
            <p:nvPr/>
          </p:nvSpPr>
          <p:spPr bwMode="auto">
            <a:xfrm>
              <a:off x="6087803" y="4330345"/>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BizTalk </a:t>
              </a:r>
              <a:r>
                <a:rPr lang="en-US" sz="2399" dirty="0" err="1">
                  <a:gradFill>
                    <a:gsLst>
                      <a:gs pos="0">
                        <a:srgbClr val="FFFFFF"/>
                      </a:gs>
                      <a:gs pos="100000">
                        <a:srgbClr val="FFFFFF"/>
                      </a:gs>
                    </a:gsLst>
                    <a:lin ang="5400000" scaled="0"/>
                  </a:gradFill>
                </a:rPr>
                <a:t>Svcs</a:t>
              </a:r>
              <a:endParaRPr lang="en-US" sz="2399" dirty="0">
                <a:gradFill>
                  <a:gsLst>
                    <a:gs pos="0">
                      <a:srgbClr val="FFFFFF"/>
                    </a:gs>
                    <a:gs pos="100000">
                      <a:srgbClr val="FFFFFF"/>
                    </a:gs>
                  </a:gsLst>
                  <a:lin ang="5400000" scaled="0"/>
                </a:gradFill>
              </a:endParaRPr>
            </a:p>
          </p:txBody>
        </p:sp>
        <p:pic>
          <p:nvPicPr>
            <p:cNvPr id="24" name="Picture 2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92699" y="4640091"/>
              <a:ext cx="914441" cy="914441"/>
            </a:xfrm>
            <a:prstGeom prst="rect">
              <a:avLst/>
            </a:prstGeom>
          </p:spPr>
        </p:pic>
      </p:grpSp>
      <p:grpSp>
        <p:nvGrpSpPr>
          <p:cNvPr id="43" name="Group 42"/>
          <p:cNvGrpSpPr/>
          <p:nvPr/>
        </p:nvGrpSpPr>
        <p:grpSpPr>
          <a:xfrm>
            <a:off x="8070764" y="599504"/>
            <a:ext cx="1896063" cy="1772180"/>
            <a:chOff x="8072866" y="598767"/>
            <a:chExt cx="1896557" cy="1772642"/>
          </a:xfrm>
        </p:grpSpPr>
        <p:sp>
          <p:nvSpPr>
            <p:cNvPr id="47" name="Rectangle 46"/>
            <p:cNvSpPr/>
            <p:nvPr/>
          </p:nvSpPr>
          <p:spPr bwMode="auto">
            <a:xfrm>
              <a:off x="8072866" y="5987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Mobile</a:t>
              </a:r>
            </a:p>
          </p:txBody>
        </p:sp>
        <p:pic>
          <p:nvPicPr>
            <p:cNvPr id="25" name="Picture 2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600569" y="906137"/>
              <a:ext cx="780323" cy="780323"/>
            </a:xfrm>
            <a:prstGeom prst="rect">
              <a:avLst/>
            </a:prstGeom>
          </p:spPr>
        </p:pic>
      </p:grpSp>
      <p:grpSp>
        <p:nvGrpSpPr>
          <p:cNvPr id="35" name="Group 34"/>
          <p:cNvGrpSpPr/>
          <p:nvPr/>
        </p:nvGrpSpPr>
        <p:grpSpPr>
          <a:xfrm>
            <a:off x="2149754" y="599504"/>
            <a:ext cx="1896063" cy="1772180"/>
            <a:chOff x="2150314" y="598767"/>
            <a:chExt cx="1896557" cy="1772642"/>
          </a:xfrm>
        </p:grpSpPr>
        <p:sp>
          <p:nvSpPr>
            <p:cNvPr id="50" name="Rectangle 49"/>
            <p:cNvSpPr/>
            <p:nvPr/>
          </p:nvSpPr>
          <p:spPr bwMode="auto">
            <a:xfrm>
              <a:off x="2150314" y="5987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199" dirty="0">
                  <a:gradFill>
                    <a:gsLst>
                      <a:gs pos="0">
                        <a:srgbClr val="FFFFFF"/>
                      </a:gs>
                      <a:gs pos="100000">
                        <a:srgbClr val="FFFFFF"/>
                      </a:gs>
                    </a:gsLst>
                    <a:lin ang="5400000" scaled="0"/>
                  </a:gradFill>
                </a:rPr>
                <a:t>Virtual Machines </a:t>
              </a:r>
            </a:p>
          </p:txBody>
        </p:sp>
        <p:pic>
          <p:nvPicPr>
            <p:cNvPr id="27" name="Picture 2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721668" y="848550"/>
              <a:ext cx="780323" cy="780323"/>
            </a:xfrm>
            <a:prstGeom prst="rect">
              <a:avLst/>
            </a:prstGeom>
          </p:spPr>
        </p:pic>
      </p:grpSp>
      <p:pic>
        <p:nvPicPr>
          <p:cNvPr id="28" name="Picture 2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636215" y="4666360"/>
            <a:ext cx="842433" cy="842433"/>
          </a:xfrm>
          <a:prstGeom prst="rect">
            <a:avLst/>
          </a:prstGeom>
        </p:spPr>
      </p:pic>
    </p:spTree>
    <p:extLst>
      <p:ext uri="{BB962C8B-B14F-4D97-AF65-F5344CB8AC3E}">
        <p14:creationId xmlns:p14="http://schemas.microsoft.com/office/powerpoint/2010/main" val="323923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2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30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nodeType="withEffect">
                                  <p:stCondLst>
                                    <p:cond delay="3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40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nodeType="withEffect">
                                  <p:stCondLst>
                                    <p:cond delay="45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5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nodeType="withEffect">
                                  <p:stCondLst>
                                    <p:cond delay="75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nodeType="withEffect">
                                  <p:stCondLst>
                                    <p:cond delay="85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nodeType="withEffect">
                                  <p:stCondLst>
                                    <p:cond delay="90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10" presetClass="entr" presetSubtype="0" fill="hold" nodeType="withEffect">
                                  <p:stCondLst>
                                    <p:cond delay="95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nodeType="withEffect">
                                  <p:stCondLst>
                                    <p:cond delay="100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Windows Azure Store</a:t>
            </a:r>
            <a:endParaRPr dirty="0">
              <a:solidFill>
                <a:srgbClr val="5F5F5F">
                  <a:alpha val="99000"/>
                </a:srgbClr>
              </a:solidFill>
            </a:endParaRP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a:solidFill>
                  <a:srgbClr val="5F5F5F">
                    <a:alpha val="99000"/>
                  </a:srgbClr>
                </a:solidFill>
                <a:latin typeface="Segoe UI"/>
              </a:rPr>
              <a:t>Consume services from ecosystem of partners</a:t>
            </a:r>
          </a:p>
          <a:p>
            <a:pPr marL="3175" indent="0">
              <a:lnSpc>
                <a:spcPct val="100000"/>
              </a:lnSpc>
              <a:buNone/>
            </a:pPr>
            <a:r>
              <a:rPr lang="en-US" sz="2400" dirty="0">
                <a:solidFill>
                  <a:srgbClr val="5F5F5F">
                    <a:alpha val="99000"/>
                  </a:srgbClr>
                </a:solidFill>
                <a:latin typeface="Segoe UI"/>
              </a:rPr>
              <a:t>Easily try and purchase</a:t>
            </a:r>
          </a:p>
          <a:p>
            <a:pPr marL="3175" indent="0">
              <a:lnSpc>
                <a:spcPct val="100000"/>
              </a:lnSpc>
              <a:buNone/>
            </a:pPr>
            <a:r>
              <a:rPr lang="en-US" sz="2400" dirty="0">
                <a:solidFill>
                  <a:srgbClr val="5F5F5F">
                    <a:alpha val="99000"/>
                  </a:srgbClr>
                </a:solidFill>
                <a:latin typeface="Segoe UI"/>
              </a:rPr>
              <a:t>Billing integrated within your Azure bill</a:t>
            </a:r>
          </a:p>
        </p:txBody>
      </p:sp>
      <p:pic>
        <p:nvPicPr>
          <p:cNvPr id="8" name="Picture 7"/>
          <p:cNvPicPr>
            <a:picLocks noChangeAspect="1"/>
          </p:cNvPicPr>
          <p:nvPr/>
        </p:nvPicPr>
        <p:blipFill>
          <a:blip r:embed="rId3">
            <a:duotone>
              <a:prstClr val="black"/>
              <a:srgbClr val="616161">
                <a:tint val="45000"/>
                <a:satMod val="400000"/>
              </a:srgbClr>
            </a:duotone>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0177" y="2055767"/>
            <a:ext cx="3055556" cy="3055556"/>
          </a:xfrm>
          <a:prstGeom prst="rect">
            <a:avLst/>
          </a:prstGeom>
        </p:spPr>
      </p:pic>
    </p:spTree>
    <p:extLst>
      <p:ext uri="{BB962C8B-B14F-4D97-AF65-F5344CB8AC3E}">
        <p14:creationId xmlns:p14="http://schemas.microsoft.com/office/powerpoint/2010/main" val="1504194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250"/>
                                        <p:tgtEl>
                                          <p:spTgt spid="7">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250"/>
                                        <p:tgtEl>
                                          <p:spTgt spid="7">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smtClean="0">
                <a:solidFill>
                  <a:srgbClr val="00B0F0"/>
                </a:solidFill>
              </a:rPr>
              <a:t>Scenarios</a:t>
            </a:r>
            <a:endParaRPr lang="en-US" dirty="0">
              <a:solidFill>
                <a:srgbClr val="00B0F0"/>
              </a:solidFill>
            </a:endParaRPr>
          </a:p>
        </p:txBody>
      </p:sp>
      <p:sp>
        <p:nvSpPr>
          <p:cNvPr id="3" name="Content Placeholder 2"/>
          <p:cNvSpPr>
            <a:spLocks noGrp="1"/>
          </p:cNvSpPr>
          <p:nvPr>
            <p:ph type="body" sz="quarter" idx="10"/>
          </p:nvPr>
        </p:nvSpPr>
        <p:spPr>
          <a:xfrm>
            <a:off x="1326382" y="1447800"/>
            <a:ext cx="5617029" cy="2639184"/>
          </a:xfrm>
        </p:spPr>
        <p:txBody>
          <a:bodyPr/>
          <a:lstStyle/>
          <a:p>
            <a:pPr>
              <a:lnSpc>
                <a:spcPct val="100000"/>
              </a:lnSpc>
            </a:pPr>
            <a:r>
              <a:rPr lang="en-US" sz="2400" dirty="0" smtClean="0">
                <a:solidFill>
                  <a:srgbClr val="00B0F0">
                    <a:alpha val="99000"/>
                  </a:srgbClr>
                </a:solidFill>
                <a:ea typeface="Segoe UI" pitchFamily="34" charset="0"/>
                <a:cs typeface="Segoe UI" pitchFamily="34" charset="0"/>
              </a:rPr>
              <a:t>Ideal for Applications Needing:</a:t>
            </a:r>
          </a:p>
          <a:p>
            <a:pPr lvl="1">
              <a:lnSpc>
                <a:spcPct val="100000"/>
              </a:lnSpc>
            </a:pPr>
            <a:r>
              <a:rPr lang="en-US" sz="4000" dirty="0" smtClean="0">
                <a:latin typeface="Segoe UI Light" pitchFamily="34" charset="0"/>
              </a:rPr>
              <a:t>Scalability</a:t>
            </a:r>
          </a:p>
          <a:p>
            <a:pPr lvl="1">
              <a:lnSpc>
                <a:spcPct val="100000"/>
              </a:lnSpc>
            </a:pPr>
            <a:r>
              <a:rPr lang="en-US" sz="4000" dirty="0" smtClean="0">
                <a:latin typeface="Segoe UI Light" pitchFamily="34" charset="0"/>
              </a:rPr>
              <a:t>Availability</a:t>
            </a:r>
          </a:p>
          <a:p>
            <a:pPr lvl="1">
              <a:lnSpc>
                <a:spcPct val="100000"/>
              </a:lnSpc>
            </a:pPr>
            <a:r>
              <a:rPr lang="en-US" sz="4000" dirty="0" smtClean="0">
                <a:latin typeface="Segoe UI Light" pitchFamily="34" charset="0"/>
              </a:rPr>
              <a:t>Fault Tolerance</a:t>
            </a:r>
          </a:p>
          <a:p>
            <a:pPr lvl="1">
              <a:lnSpc>
                <a:spcPct val="100000"/>
              </a:lnSpc>
            </a:pPr>
            <a:endParaRPr lang="en-US" dirty="0" smtClean="0"/>
          </a:p>
        </p:txBody>
      </p:sp>
      <p:pic>
        <p:nvPicPr>
          <p:cNvPr id="1026" name="Picture 2" descr="C:\Users\jonahs\Work Documents\Windows Azure Dot Com\03_Designs\Website Dyno Awesome\cut images\IMG_checkitof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52875"/>
            <a:ext cx="2809875" cy="2905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501284" y="1447800"/>
            <a:ext cx="5486400" cy="3562514"/>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400" dirty="0" smtClean="0">
                <a:solidFill>
                  <a:srgbClr val="00B0F0">
                    <a:alpha val="99000"/>
                  </a:srgbClr>
                </a:solidFill>
                <a:ea typeface="Segoe UI" pitchFamily="34" charset="0"/>
                <a:cs typeface="Segoe UI" pitchFamily="34" charset="0"/>
              </a:rPr>
              <a:t>Common </a:t>
            </a:r>
            <a:r>
              <a:rPr lang="en-US" sz="2400" dirty="0">
                <a:solidFill>
                  <a:srgbClr val="00B0F0">
                    <a:alpha val="99000"/>
                  </a:srgbClr>
                </a:solidFill>
                <a:ea typeface="Segoe UI" pitchFamily="34" charset="0"/>
                <a:cs typeface="Segoe UI" pitchFamily="34" charset="0"/>
              </a:rPr>
              <a:t>Application </a:t>
            </a:r>
            <a:r>
              <a:rPr lang="en-US" sz="2400" dirty="0" smtClean="0">
                <a:solidFill>
                  <a:srgbClr val="00B0F0">
                    <a:alpha val="99000"/>
                  </a:srgbClr>
                </a:solidFill>
                <a:ea typeface="Segoe UI" pitchFamily="34" charset="0"/>
                <a:cs typeface="Segoe UI" pitchFamily="34" charset="0"/>
              </a:rPr>
              <a:t>Uses:</a:t>
            </a:r>
            <a:endParaRPr lang="en-US" sz="2400" dirty="0">
              <a:solidFill>
                <a:srgbClr val="00B0F0">
                  <a:alpha val="99000"/>
                </a:srgbClr>
              </a:solidFill>
              <a:ea typeface="Segoe UI" pitchFamily="34" charset="0"/>
              <a:cs typeface="Segoe UI" pitchFamily="34" charset="0"/>
            </a:endParaRPr>
          </a:p>
          <a:p>
            <a:pPr lvl="1">
              <a:lnSpc>
                <a:spcPct val="100000"/>
              </a:lnSpc>
            </a:pPr>
            <a:r>
              <a:rPr lang="en-US" sz="4000" dirty="0">
                <a:latin typeface="Segoe UI Light" pitchFamily="34" charset="0"/>
              </a:rPr>
              <a:t>Web Sites</a:t>
            </a:r>
          </a:p>
          <a:p>
            <a:pPr lvl="1">
              <a:lnSpc>
                <a:spcPct val="100000"/>
              </a:lnSpc>
            </a:pPr>
            <a:r>
              <a:rPr lang="en-US" sz="4000" dirty="0">
                <a:latin typeface="Segoe UI Light" pitchFamily="34" charset="0"/>
              </a:rPr>
              <a:t>Compute Intensive apps</a:t>
            </a:r>
          </a:p>
          <a:p>
            <a:pPr lvl="1">
              <a:lnSpc>
                <a:spcPct val="100000"/>
              </a:lnSpc>
            </a:pPr>
            <a:r>
              <a:rPr lang="en-US" sz="4000" dirty="0">
                <a:latin typeface="Segoe UI Light" pitchFamily="34" charset="0"/>
              </a:rPr>
              <a:t>Device Applications</a:t>
            </a:r>
          </a:p>
          <a:p>
            <a:pPr lvl="1">
              <a:lnSpc>
                <a:spcPct val="100000"/>
              </a:lnSpc>
            </a:pPr>
            <a:r>
              <a:rPr lang="en-US" sz="4000" dirty="0">
                <a:latin typeface="Segoe UI Light" pitchFamily="34" charset="0"/>
              </a:rPr>
              <a:t>Web APIs</a:t>
            </a:r>
          </a:p>
          <a:p>
            <a:pPr lvl="1">
              <a:lnSpc>
                <a:spcPct val="100000"/>
              </a:lnSpc>
            </a:pPr>
            <a:r>
              <a:rPr lang="en-US" sz="4000" dirty="0">
                <a:latin typeface="Segoe UI Light" pitchFamily="34" charset="0"/>
              </a:rPr>
              <a:t>Social Games</a:t>
            </a:r>
          </a:p>
        </p:txBody>
      </p:sp>
    </p:spTree>
    <p:extLst>
      <p:ext uri="{BB962C8B-B14F-4D97-AF65-F5344CB8AC3E}">
        <p14:creationId xmlns:p14="http://schemas.microsoft.com/office/powerpoint/2010/main" val="75545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p:cNvGrpSpPr/>
          <p:nvPr/>
        </p:nvGrpSpPr>
        <p:grpSpPr>
          <a:xfrm>
            <a:off x="717325" y="1996753"/>
            <a:ext cx="3470346" cy="3243606"/>
            <a:chOff x="627895" y="2692245"/>
            <a:chExt cx="2185744" cy="2042935"/>
          </a:xfrm>
        </p:grpSpPr>
        <p:sp>
          <p:nvSpPr>
            <p:cNvPr id="12" name="Rectangle 11"/>
            <p:cNvSpPr/>
            <p:nvPr/>
          </p:nvSpPr>
          <p:spPr bwMode="auto">
            <a:xfrm>
              <a:off x="627895"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mj-lt"/>
                </a:rPr>
                <a:t>Flexible</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3816" y="3276189"/>
              <a:ext cx="1061072" cy="646289"/>
            </a:xfrm>
            <a:prstGeom prst="rect">
              <a:avLst/>
            </a:prstGeom>
          </p:spPr>
        </p:pic>
      </p:grpSp>
      <p:grpSp>
        <p:nvGrpSpPr>
          <p:cNvPr id="17" name="Group 16"/>
          <p:cNvGrpSpPr/>
          <p:nvPr/>
        </p:nvGrpSpPr>
        <p:grpSpPr>
          <a:xfrm>
            <a:off x="4370691" y="1996753"/>
            <a:ext cx="3470346" cy="3243606"/>
            <a:chOff x="2992889" y="2692245"/>
            <a:chExt cx="2185744" cy="2042935"/>
          </a:xfrm>
        </p:grpSpPr>
        <p:sp>
          <p:nvSpPr>
            <p:cNvPr id="13" name="Rectangle 12"/>
            <p:cNvSpPr/>
            <p:nvPr/>
          </p:nvSpPr>
          <p:spPr bwMode="auto">
            <a:xfrm>
              <a:off x="2992889"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mj-lt"/>
                </a:rPr>
                <a:t>Open</a:t>
              </a:r>
              <a:endParaRPr lang="en-US" sz="3200" dirty="0">
                <a:gradFill>
                  <a:gsLst>
                    <a:gs pos="0">
                      <a:srgbClr val="FFFFFF"/>
                    </a:gs>
                    <a:gs pos="100000">
                      <a:srgbClr val="FFFFFF"/>
                    </a:gs>
                  </a:gsLst>
                  <a:lin ang="5400000" scaled="0"/>
                </a:gradFill>
                <a:latin typeface="+mj-lt"/>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579" y="3253697"/>
              <a:ext cx="948906" cy="687139"/>
            </a:xfrm>
            <a:prstGeom prst="rect">
              <a:avLst/>
            </a:prstGeom>
          </p:spPr>
        </p:pic>
      </p:grpSp>
      <p:grpSp>
        <p:nvGrpSpPr>
          <p:cNvPr id="24" name="Group 23"/>
          <p:cNvGrpSpPr/>
          <p:nvPr/>
        </p:nvGrpSpPr>
        <p:grpSpPr>
          <a:xfrm>
            <a:off x="8024056" y="1996753"/>
            <a:ext cx="3470346" cy="3243606"/>
            <a:chOff x="5368948" y="2692245"/>
            <a:chExt cx="2185744" cy="2042935"/>
          </a:xfrm>
        </p:grpSpPr>
        <p:sp>
          <p:nvSpPr>
            <p:cNvPr id="14" name="Rectangle 13"/>
            <p:cNvSpPr/>
            <p:nvPr/>
          </p:nvSpPr>
          <p:spPr bwMode="auto">
            <a:xfrm>
              <a:off x="5368948"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mj-lt"/>
                </a:rPr>
                <a:t>Solid</a:t>
              </a:r>
              <a:endParaRPr lang="en-US" sz="3200" dirty="0">
                <a:gradFill>
                  <a:gsLst>
                    <a:gs pos="0">
                      <a:srgbClr val="FFFFFF"/>
                    </a:gs>
                    <a:gs pos="100000">
                      <a:srgbClr val="FFFFFF"/>
                    </a:gs>
                  </a:gsLst>
                  <a:lin ang="5400000" scaled="0"/>
                </a:gradFill>
                <a:latin typeface="+mj-lt"/>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7955" y="3210376"/>
              <a:ext cx="1196887" cy="717297"/>
            </a:xfrm>
            <a:prstGeom prst="rect">
              <a:avLst/>
            </a:prstGeom>
          </p:spPr>
        </p:pic>
      </p:grpSp>
      <p:sp>
        <p:nvSpPr>
          <p:cNvPr id="7" name="Title 6"/>
          <p:cNvSpPr>
            <a:spLocks noGrp="1"/>
          </p:cNvSpPr>
          <p:nvPr>
            <p:ph type="title"/>
          </p:nvPr>
        </p:nvSpPr>
        <p:spPr/>
        <p:txBody>
          <a:bodyPr/>
          <a:lstStyle/>
          <a:p>
            <a:r>
              <a:rPr lang="en-US" smtClean="0"/>
              <a:t>Windows Azure</a:t>
            </a:r>
            <a:endParaRPr lang="en-US" dirty="0"/>
          </a:p>
        </p:txBody>
      </p:sp>
    </p:spTree>
    <p:extLst>
      <p:ext uri="{BB962C8B-B14F-4D97-AF65-F5344CB8AC3E}">
        <p14:creationId xmlns:p14="http://schemas.microsoft.com/office/powerpoint/2010/main" val="144587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5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75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862179" y="265148"/>
            <a:ext cx="2237868" cy="212365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nSpc>
                <a:spcPct val="100000"/>
              </a:lnSpc>
            </a:pPr>
            <a:r>
              <a:rPr sz="13800" dirty="0" smtClean="0">
                <a:solidFill>
                  <a:schemeClr val="tx1">
                    <a:alpha val="99000"/>
                  </a:schemeClr>
                </a:solidFill>
              </a:rPr>
              <a:t>89</a:t>
            </a:r>
            <a:endParaRPr sz="13800" dirty="0">
              <a:solidFill>
                <a:schemeClr val="tx1">
                  <a:alpha val="99000"/>
                </a:schemeClr>
              </a:solidFill>
            </a:endParaRPr>
          </a:p>
        </p:txBody>
      </p:sp>
      <p:sp>
        <p:nvSpPr>
          <p:cNvPr id="5" name="TextBox 4"/>
          <p:cNvSpPr txBox="1"/>
          <p:nvPr/>
        </p:nvSpPr>
        <p:spPr>
          <a:xfrm>
            <a:off x="301044" y="177802"/>
            <a:ext cx="1933575"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Australia</a:t>
            </a:r>
          </a:p>
          <a:p>
            <a:pPr algn="r" defTabSz="1625032"/>
            <a:r>
              <a:rPr lang="en-US" sz="1900" dirty="0">
                <a:solidFill>
                  <a:srgbClr val="00AEEF">
                    <a:alpha val="99000"/>
                  </a:srgbClr>
                </a:solidFill>
              </a:rPr>
              <a:t>Austria</a:t>
            </a:r>
          </a:p>
          <a:p>
            <a:pPr algn="r" defTabSz="1625032"/>
            <a:r>
              <a:rPr lang="en-US" sz="1900" dirty="0">
                <a:solidFill>
                  <a:srgbClr val="00AEEF">
                    <a:alpha val="99000"/>
                  </a:srgbClr>
                </a:solidFill>
              </a:rPr>
              <a:t>Belgium</a:t>
            </a:r>
          </a:p>
          <a:p>
            <a:pPr algn="r" defTabSz="1625032"/>
            <a:r>
              <a:rPr lang="en-US" sz="1900" dirty="0">
                <a:solidFill>
                  <a:srgbClr val="00AEEF">
                    <a:alpha val="99000"/>
                  </a:srgbClr>
                </a:solidFill>
              </a:rPr>
              <a:t>Brazil</a:t>
            </a:r>
          </a:p>
          <a:p>
            <a:pPr algn="r" defTabSz="1625032"/>
            <a:r>
              <a:rPr lang="en-US" sz="1900" dirty="0">
                <a:solidFill>
                  <a:srgbClr val="00AEEF">
                    <a:alpha val="99000"/>
                  </a:srgbClr>
                </a:solidFill>
              </a:rPr>
              <a:t>Canada</a:t>
            </a:r>
          </a:p>
          <a:p>
            <a:pPr algn="r" defTabSz="1625032"/>
            <a:r>
              <a:rPr lang="en-US" sz="1900" dirty="0">
                <a:solidFill>
                  <a:srgbClr val="00AEEF">
                    <a:alpha val="99000"/>
                  </a:srgbClr>
                </a:solidFill>
              </a:rPr>
              <a:t>Chile</a:t>
            </a:r>
          </a:p>
          <a:p>
            <a:pPr algn="r" defTabSz="1625032"/>
            <a:r>
              <a:rPr lang="en-US" sz="1900" dirty="0">
                <a:solidFill>
                  <a:srgbClr val="00AEEF">
                    <a:alpha val="99000"/>
                  </a:srgbClr>
                </a:solidFill>
              </a:rPr>
              <a:t>Colombia</a:t>
            </a:r>
          </a:p>
          <a:p>
            <a:pPr algn="r" defTabSz="1625032"/>
            <a:r>
              <a:rPr lang="en-US" sz="1900" dirty="0">
                <a:solidFill>
                  <a:srgbClr val="00AEEF">
                    <a:alpha val="99000"/>
                  </a:srgbClr>
                </a:solidFill>
              </a:rPr>
              <a:t>Costa Rica</a:t>
            </a:r>
          </a:p>
          <a:p>
            <a:pPr algn="r" defTabSz="1625032"/>
            <a:r>
              <a:rPr lang="en-US" sz="1900" dirty="0">
                <a:solidFill>
                  <a:srgbClr val="00AEEF">
                    <a:alpha val="99000"/>
                  </a:srgbClr>
                </a:solidFill>
              </a:rPr>
              <a:t>Cyprus</a:t>
            </a:r>
          </a:p>
          <a:p>
            <a:pPr algn="r" defTabSz="1625032"/>
            <a:r>
              <a:rPr lang="en-US" sz="1900" dirty="0">
                <a:solidFill>
                  <a:srgbClr val="00AEEF">
                    <a:alpha val="99000"/>
                  </a:srgbClr>
                </a:solidFill>
              </a:rPr>
              <a:t>Czech Republic</a:t>
            </a:r>
          </a:p>
          <a:p>
            <a:pPr algn="r" defTabSz="1625032"/>
            <a:r>
              <a:rPr lang="en-US" sz="1900" dirty="0">
                <a:solidFill>
                  <a:srgbClr val="00AEEF">
                    <a:alpha val="99000"/>
                  </a:srgbClr>
                </a:solidFill>
              </a:rPr>
              <a:t>Denmark</a:t>
            </a:r>
          </a:p>
          <a:p>
            <a:pPr algn="r" defTabSz="1625032"/>
            <a:r>
              <a:rPr lang="en-US" sz="1900" dirty="0">
                <a:solidFill>
                  <a:srgbClr val="00AEEF">
                    <a:alpha val="99000"/>
                  </a:srgbClr>
                </a:solidFill>
              </a:rPr>
              <a:t>Finland</a:t>
            </a:r>
          </a:p>
          <a:p>
            <a:pPr algn="r" defTabSz="1625032"/>
            <a:r>
              <a:rPr lang="en-US" sz="1900" dirty="0">
                <a:solidFill>
                  <a:srgbClr val="00AEEF">
                    <a:alpha val="99000"/>
                  </a:srgbClr>
                </a:solidFill>
              </a:rPr>
              <a:t>France</a:t>
            </a:r>
          </a:p>
          <a:p>
            <a:pPr algn="r" defTabSz="1625032"/>
            <a:r>
              <a:rPr lang="en-US" sz="1900" dirty="0">
                <a:solidFill>
                  <a:srgbClr val="00AEEF">
                    <a:alpha val="99000"/>
                  </a:srgbClr>
                </a:solidFill>
              </a:rPr>
              <a:t>Germany</a:t>
            </a:r>
          </a:p>
          <a:p>
            <a:pPr algn="r" defTabSz="1625032"/>
            <a:r>
              <a:rPr lang="en-US" sz="1900" dirty="0">
                <a:solidFill>
                  <a:srgbClr val="00AEEF">
                    <a:alpha val="99000"/>
                  </a:srgbClr>
                </a:solidFill>
              </a:rPr>
              <a:t>Greece</a:t>
            </a:r>
          </a:p>
          <a:p>
            <a:pPr algn="r" defTabSz="1625032"/>
            <a:r>
              <a:rPr lang="en-US" sz="1900" dirty="0">
                <a:solidFill>
                  <a:srgbClr val="00AEEF">
                    <a:alpha val="99000"/>
                  </a:srgbClr>
                </a:solidFill>
              </a:rPr>
              <a:t>Hong Kong</a:t>
            </a:r>
          </a:p>
          <a:p>
            <a:pPr algn="r" defTabSz="1625032"/>
            <a:r>
              <a:rPr lang="en-US" sz="1900" dirty="0">
                <a:solidFill>
                  <a:srgbClr val="00AEEF">
                    <a:alpha val="99000"/>
                  </a:srgbClr>
                </a:solidFill>
              </a:rPr>
              <a:t>Hungary</a:t>
            </a:r>
          </a:p>
          <a:p>
            <a:pPr algn="r" defTabSz="1625032"/>
            <a:r>
              <a:rPr lang="en-US" sz="1900" dirty="0">
                <a:solidFill>
                  <a:srgbClr val="00AEEF">
                    <a:alpha val="99000"/>
                  </a:srgbClr>
                </a:solidFill>
              </a:rPr>
              <a:t>India</a:t>
            </a:r>
          </a:p>
          <a:p>
            <a:pPr algn="r" defTabSz="1625032"/>
            <a:r>
              <a:rPr lang="en-US" sz="1900" dirty="0">
                <a:solidFill>
                  <a:srgbClr val="00AEEF">
                    <a:alpha val="99000"/>
                  </a:srgbClr>
                </a:solidFill>
              </a:rPr>
              <a:t>Ireland</a:t>
            </a:r>
          </a:p>
          <a:p>
            <a:pPr algn="r" defTabSz="1625032"/>
            <a:r>
              <a:rPr lang="en-US" sz="1900" dirty="0">
                <a:solidFill>
                  <a:srgbClr val="00AEEF">
                    <a:alpha val="99000"/>
                  </a:srgbClr>
                </a:solidFill>
              </a:rPr>
              <a:t>Israel</a:t>
            </a:r>
          </a:p>
          <a:p>
            <a:pPr algn="r" defTabSz="1625032"/>
            <a:r>
              <a:rPr lang="en-US" sz="1900" dirty="0">
                <a:solidFill>
                  <a:srgbClr val="00AEEF">
                    <a:alpha val="99000"/>
                  </a:srgbClr>
                </a:solidFill>
              </a:rPr>
              <a:t>Italy</a:t>
            </a:r>
          </a:p>
          <a:p>
            <a:pPr algn="r" defTabSz="1625032"/>
            <a:r>
              <a:rPr lang="en-US" sz="1900" dirty="0">
                <a:solidFill>
                  <a:srgbClr val="00AEEF">
                    <a:alpha val="99000"/>
                  </a:srgbClr>
                </a:solidFill>
              </a:rPr>
              <a:t>Japan</a:t>
            </a:r>
          </a:p>
          <a:p>
            <a:pPr algn="r" defTabSz="1625032"/>
            <a:r>
              <a:rPr lang="en-US" sz="1900" dirty="0">
                <a:solidFill>
                  <a:srgbClr val="00AEEF">
                    <a:alpha val="99000"/>
                  </a:srgbClr>
                </a:solidFill>
              </a:rPr>
              <a:t>Korea</a:t>
            </a:r>
          </a:p>
        </p:txBody>
      </p:sp>
      <p:sp>
        <p:nvSpPr>
          <p:cNvPr id="6" name="TextBox 5"/>
          <p:cNvSpPr txBox="1"/>
          <p:nvPr/>
        </p:nvSpPr>
        <p:spPr>
          <a:xfrm>
            <a:off x="2403586" y="177804"/>
            <a:ext cx="1849152"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Luxembourg</a:t>
            </a:r>
          </a:p>
          <a:p>
            <a:pPr algn="r" defTabSz="1625032"/>
            <a:r>
              <a:rPr lang="en-US" sz="1900" dirty="0">
                <a:solidFill>
                  <a:srgbClr val="00AEEF">
                    <a:alpha val="99000"/>
                  </a:srgbClr>
                </a:solidFill>
              </a:rPr>
              <a:t>Malaysia</a:t>
            </a:r>
            <a:endParaRPr lang="en-US" sz="1400" dirty="0">
              <a:solidFill>
                <a:srgbClr val="00AEEF">
                  <a:alpha val="99000"/>
                </a:srgbClr>
              </a:solidFill>
            </a:endParaRPr>
          </a:p>
          <a:p>
            <a:pPr algn="r" defTabSz="1625032"/>
            <a:r>
              <a:rPr lang="en-US" sz="1900" dirty="0">
                <a:solidFill>
                  <a:srgbClr val="00AEEF">
                    <a:alpha val="99000"/>
                  </a:srgbClr>
                </a:solidFill>
              </a:rPr>
              <a:t>Mexico</a:t>
            </a:r>
          </a:p>
          <a:p>
            <a:pPr algn="r" defTabSz="1625032"/>
            <a:r>
              <a:rPr lang="en-US" sz="1900" dirty="0">
                <a:solidFill>
                  <a:srgbClr val="00AEEF">
                    <a:alpha val="99000"/>
                  </a:srgbClr>
                </a:solidFill>
              </a:rPr>
              <a:t>Netherlands</a:t>
            </a:r>
          </a:p>
          <a:p>
            <a:pPr algn="r" defTabSz="1625032"/>
            <a:r>
              <a:rPr lang="en-US" sz="1900" dirty="0">
                <a:solidFill>
                  <a:srgbClr val="00AEEF">
                    <a:alpha val="99000"/>
                  </a:srgbClr>
                </a:solidFill>
              </a:rPr>
              <a:t>New Zealand</a:t>
            </a:r>
          </a:p>
          <a:p>
            <a:pPr algn="r" defTabSz="1625032"/>
            <a:r>
              <a:rPr lang="en-US" sz="1900" dirty="0">
                <a:solidFill>
                  <a:srgbClr val="00AEEF">
                    <a:alpha val="99000"/>
                  </a:srgbClr>
                </a:solidFill>
              </a:rPr>
              <a:t>Norway</a:t>
            </a:r>
          </a:p>
          <a:p>
            <a:pPr algn="r" defTabSz="1625032"/>
            <a:r>
              <a:rPr lang="en-US" sz="1900" dirty="0">
                <a:solidFill>
                  <a:srgbClr val="00AEEF">
                    <a:alpha val="99000"/>
                  </a:srgbClr>
                </a:solidFill>
              </a:rPr>
              <a:t>Peru</a:t>
            </a:r>
          </a:p>
          <a:p>
            <a:pPr algn="r" defTabSz="1625032"/>
            <a:r>
              <a:rPr lang="en-US" sz="1900" dirty="0">
                <a:solidFill>
                  <a:srgbClr val="00AEEF">
                    <a:alpha val="99000"/>
                  </a:srgbClr>
                </a:solidFill>
              </a:rPr>
              <a:t>Philippines</a:t>
            </a:r>
          </a:p>
          <a:p>
            <a:pPr algn="r" defTabSz="1625032"/>
            <a:r>
              <a:rPr lang="en-US" sz="1900" dirty="0">
                <a:solidFill>
                  <a:srgbClr val="00AEEF">
                    <a:alpha val="99000"/>
                  </a:srgbClr>
                </a:solidFill>
              </a:rPr>
              <a:t>Poland</a:t>
            </a:r>
          </a:p>
          <a:p>
            <a:pPr algn="r" defTabSz="1625032"/>
            <a:r>
              <a:rPr lang="en-US" sz="1900" dirty="0">
                <a:solidFill>
                  <a:srgbClr val="00AEEF">
                    <a:alpha val="99000"/>
                  </a:srgbClr>
                </a:solidFill>
              </a:rPr>
              <a:t>Portugal</a:t>
            </a:r>
          </a:p>
          <a:p>
            <a:pPr algn="r" defTabSz="1625032"/>
            <a:r>
              <a:rPr lang="en-US" sz="1900" dirty="0">
                <a:solidFill>
                  <a:srgbClr val="00AEEF">
                    <a:alpha val="99000"/>
                  </a:srgbClr>
                </a:solidFill>
              </a:rPr>
              <a:t>Puerto Rico</a:t>
            </a:r>
          </a:p>
          <a:p>
            <a:pPr algn="r" defTabSz="1625032"/>
            <a:r>
              <a:rPr lang="en-US" sz="1900" dirty="0">
                <a:solidFill>
                  <a:srgbClr val="00AEEF">
                    <a:alpha val="99000"/>
                  </a:srgbClr>
                </a:solidFill>
              </a:rPr>
              <a:t>Romania</a:t>
            </a:r>
          </a:p>
          <a:p>
            <a:pPr algn="r" defTabSz="1625032"/>
            <a:r>
              <a:rPr lang="en-US" sz="1900" dirty="0">
                <a:solidFill>
                  <a:srgbClr val="00AEEF">
                    <a:alpha val="99000"/>
                  </a:srgbClr>
                </a:solidFill>
              </a:rPr>
              <a:t>Russia</a:t>
            </a:r>
          </a:p>
          <a:p>
            <a:pPr algn="r" defTabSz="1625032"/>
            <a:r>
              <a:rPr lang="en-US" sz="1900" dirty="0">
                <a:solidFill>
                  <a:srgbClr val="00AEEF">
                    <a:alpha val="99000"/>
                  </a:srgbClr>
                </a:solidFill>
              </a:rPr>
              <a:t>Singapore</a:t>
            </a:r>
          </a:p>
          <a:p>
            <a:pPr algn="r" defTabSz="1625032"/>
            <a:r>
              <a:rPr lang="en-US" sz="1900" dirty="0">
                <a:solidFill>
                  <a:srgbClr val="00AEEF">
                    <a:alpha val="99000"/>
                  </a:srgbClr>
                </a:solidFill>
              </a:rPr>
              <a:t>Spain</a:t>
            </a:r>
          </a:p>
          <a:p>
            <a:pPr algn="r" defTabSz="1625032"/>
            <a:r>
              <a:rPr lang="en-US" sz="1900" dirty="0">
                <a:solidFill>
                  <a:srgbClr val="00AEEF">
                    <a:alpha val="99000"/>
                  </a:srgbClr>
                </a:solidFill>
              </a:rPr>
              <a:t>Sweden</a:t>
            </a:r>
          </a:p>
          <a:p>
            <a:pPr algn="r" defTabSz="1625032"/>
            <a:r>
              <a:rPr lang="en-US" sz="1900" dirty="0">
                <a:solidFill>
                  <a:srgbClr val="00AEEF">
                    <a:alpha val="99000"/>
                  </a:srgbClr>
                </a:solidFill>
              </a:rPr>
              <a:t>Switzerland</a:t>
            </a:r>
          </a:p>
          <a:p>
            <a:pPr algn="r" defTabSz="1625032"/>
            <a:r>
              <a:rPr lang="en-US" sz="1900" dirty="0">
                <a:solidFill>
                  <a:srgbClr val="00AEEF">
                    <a:alpha val="99000"/>
                  </a:srgbClr>
                </a:solidFill>
              </a:rPr>
              <a:t>Trinidad &amp; Tobago</a:t>
            </a:r>
          </a:p>
          <a:p>
            <a:pPr algn="r" defTabSz="1625032"/>
            <a:r>
              <a:rPr lang="en-US" sz="1900" dirty="0">
                <a:solidFill>
                  <a:srgbClr val="00AEEF">
                    <a:alpha val="99000"/>
                  </a:srgbClr>
                </a:solidFill>
              </a:rPr>
              <a:t>UK</a:t>
            </a:r>
          </a:p>
          <a:p>
            <a:pPr algn="r" defTabSz="1625032"/>
            <a:r>
              <a:rPr lang="en-US" sz="1900" dirty="0">
                <a:solidFill>
                  <a:srgbClr val="00AEEF">
                    <a:alpha val="99000"/>
                  </a:srgbClr>
                </a:solidFill>
              </a:rPr>
              <a:t>United States</a:t>
            </a:r>
          </a:p>
          <a:p>
            <a:pPr algn="r" defTabSz="1625032"/>
            <a:r>
              <a:rPr lang="en-US" sz="1900" dirty="0">
                <a:solidFill>
                  <a:srgbClr val="00AEEF">
                    <a:alpha val="99000"/>
                  </a:srgbClr>
                </a:solidFill>
              </a:rPr>
              <a:t>New Countries:</a:t>
            </a:r>
          </a:p>
          <a:p>
            <a:pPr algn="r" defTabSz="1625032"/>
            <a:r>
              <a:rPr lang="en-US" sz="1900" dirty="0">
                <a:solidFill>
                  <a:srgbClr val="00AEEF">
                    <a:alpha val="99000"/>
                  </a:srgbClr>
                </a:solidFill>
              </a:rPr>
              <a:t>Algeria</a:t>
            </a:r>
          </a:p>
        </p:txBody>
      </p:sp>
      <p:sp>
        <p:nvSpPr>
          <p:cNvPr id="7" name="TextBox 6"/>
          <p:cNvSpPr txBox="1"/>
          <p:nvPr/>
        </p:nvSpPr>
        <p:spPr>
          <a:xfrm>
            <a:off x="4252738" y="2442029"/>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Argentina</a:t>
            </a:r>
          </a:p>
          <a:p>
            <a:pPr algn="r" defTabSz="1625032"/>
            <a:r>
              <a:rPr lang="en-US" sz="1900" dirty="0">
                <a:solidFill>
                  <a:srgbClr val="00AEEF">
                    <a:alpha val="99000"/>
                  </a:srgbClr>
                </a:solidFill>
              </a:rPr>
              <a:t>Belarus</a:t>
            </a:r>
          </a:p>
          <a:p>
            <a:pPr algn="r" defTabSz="1625032"/>
            <a:r>
              <a:rPr lang="en-US" sz="1900" dirty="0">
                <a:solidFill>
                  <a:srgbClr val="00AEEF">
                    <a:alpha val="99000"/>
                  </a:srgbClr>
                </a:solidFill>
              </a:rPr>
              <a:t>Bulgaria</a:t>
            </a:r>
          </a:p>
          <a:p>
            <a:pPr algn="r" defTabSz="1625032"/>
            <a:r>
              <a:rPr lang="en-US" sz="1900" dirty="0">
                <a:solidFill>
                  <a:srgbClr val="00AEEF">
                    <a:alpha val="99000"/>
                  </a:srgbClr>
                </a:solidFill>
              </a:rPr>
              <a:t>Croatia</a:t>
            </a:r>
          </a:p>
          <a:p>
            <a:pPr algn="r" defTabSz="1625032"/>
            <a:r>
              <a:rPr lang="en-US" sz="1900" dirty="0">
                <a:solidFill>
                  <a:srgbClr val="00AEEF">
                    <a:alpha val="99000"/>
                  </a:srgbClr>
                </a:solidFill>
              </a:rPr>
              <a:t>Dominican Rep</a:t>
            </a:r>
          </a:p>
          <a:p>
            <a:pPr algn="r" defTabSz="1625032"/>
            <a:r>
              <a:rPr lang="en-US" sz="1900" dirty="0">
                <a:solidFill>
                  <a:srgbClr val="00AEEF">
                    <a:alpha val="99000"/>
                  </a:srgbClr>
                </a:solidFill>
              </a:rPr>
              <a:t>Ecuador</a:t>
            </a:r>
          </a:p>
          <a:p>
            <a:pPr algn="r" defTabSz="1625032"/>
            <a:r>
              <a:rPr lang="en-US" sz="1900" dirty="0">
                <a:solidFill>
                  <a:srgbClr val="00AEEF">
                    <a:alpha val="99000"/>
                  </a:srgbClr>
                </a:solidFill>
              </a:rPr>
              <a:t>Egypt</a:t>
            </a:r>
          </a:p>
          <a:p>
            <a:pPr algn="r" defTabSz="1625032"/>
            <a:r>
              <a:rPr lang="en-US" sz="1900" dirty="0">
                <a:solidFill>
                  <a:srgbClr val="00AEEF">
                    <a:alpha val="99000"/>
                  </a:srgbClr>
                </a:solidFill>
              </a:rPr>
              <a:t>El Salvador</a:t>
            </a:r>
          </a:p>
          <a:p>
            <a:pPr algn="r" defTabSz="1625032"/>
            <a:r>
              <a:rPr lang="en-US" sz="1900" dirty="0">
                <a:solidFill>
                  <a:srgbClr val="00AEEF">
                    <a:alpha val="99000"/>
                  </a:srgbClr>
                </a:solidFill>
              </a:rPr>
              <a:t>Estonia</a:t>
            </a:r>
          </a:p>
          <a:p>
            <a:pPr algn="r" defTabSz="1625032"/>
            <a:r>
              <a:rPr lang="en-US" sz="1900" dirty="0">
                <a:solidFill>
                  <a:srgbClr val="00AEEF">
                    <a:alpha val="99000"/>
                  </a:srgbClr>
                </a:solidFill>
              </a:rPr>
              <a:t>Guatemala</a:t>
            </a:r>
          </a:p>
          <a:p>
            <a:pPr algn="r" defTabSz="1625032"/>
            <a:r>
              <a:rPr lang="en-US" sz="1900" dirty="0">
                <a:solidFill>
                  <a:srgbClr val="00AEEF">
                    <a:alpha val="99000"/>
                  </a:srgbClr>
                </a:solidFill>
              </a:rPr>
              <a:t>Iceland</a:t>
            </a:r>
          </a:p>
          <a:p>
            <a:pPr algn="r" defTabSz="1625032"/>
            <a:r>
              <a:rPr lang="en-US" sz="1900" dirty="0">
                <a:solidFill>
                  <a:srgbClr val="00AEEF">
                    <a:alpha val="99000"/>
                  </a:srgbClr>
                </a:solidFill>
              </a:rPr>
              <a:t>Indonesia</a:t>
            </a:r>
          </a:p>
          <a:p>
            <a:pPr algn="r" defTabSz="1625032"/>
            <a:r>
              <a:rPr lang="en-US" sz="1900" dirty="0">
                <a:solidFill>
                  <a:srgbClr val="00AEEF">
                    <a:alpha val="99000"/>
                  </a:srgbClr>
                </a:solidFill>
              </a:rPr>
              <a:t>Jordan</a:t>
            </a:r>
          </a:p>
          <a:p>
            <a:pPr algn="r" defTabSz="1625032"/>
            <a:r>
              <a:rPr lang="en-US" sz="1900" dirty="0">
                <a:solidFill>
                  <a:srgbClr val="00AEEF">
                    <a:alpha val="99000"/>
                  </a:srgbClr>
                </a:solidFill>
              </a:rPr>
              <a:t>Kazakhstan</a:t>
            </a:r>
          </a:p>
          <a:p>
            <a:pPr algn="r" defTabSz="1625032"/>
            <a:r>
              <a:rPr lang="en-US" sz="1900" dirty="0">
                <a:solidFill>
                  <a:srgbClr val="00AEEF">
                    <a:alpha val="99000"/>
                  </a:srgbClr>
                </a:solidFill>
              </a:rPr>
              <a:t>Kenya</a:t>
            </a:r>
          </a:p>
        </p:txBody>
      </p:sp>
      <p:sp>
        <p:nvSpPr>
          <p:cNvPr id="8" name="TextBox 7"/>
          <p:cNvSpPr txBox="1"/>
          <p:nvPr/>
        </p:nvSpPr>
        <p:spPr>
          <a:xfrm>
            <a:off x="6076923" y="2442028"/>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Kuwait</a:t>
            </a:r>
          </a:p>
          <a:p>
            <a:pPr algn="r" defTabSz="1625032"/>
            <a:r>
              <a:rPr lang="en-US" sz="1900" dirty="0">
                <a:solidFill>
                  <a:srgbClr val="00AEEF">
                    <a:alpha val="99000"/>
                  </a:srgbClr>
                </a:solidFill>
              </a:rPr>
              <a:t>Latvia</a:t>
            </a:r>
          </a:p>
          <a:p>
            <a:pPr algn="r" defTabSz="1625032"/>
            <a:r>
              <a:rPr lang="en-US" sz="1900" dirty="0">
                <a:solidFill>
                  <a:srgbClr val="00AEEF">
                    <a:alpha val="99000"/>
                  </a:srgbClr>
                </a:solidFill>
              </a:rPr>
              <a:t>Liechtenstein</a:t>
            </a:r>
          </a:p>
          <a:p>
            <a:pPr algn="r" defTabSz="1625032"/>
            <a:r>
              <a:rPr lang="en-US" sz="1900" dirty="0">
                <a:solidFill>
                  <a:srgbClr val="00AEEF">
                    <a:alpha val="99000"/>
                  </a:srgbClr>
                </a:solidFill>
              </a:rPr>
              <a:t>Lithuania</a:t>
            </a:r>
          </a:p>
          <a:p>
            <a:pPr algn="r" defTabSz="1625032"/>
            <a:r>
              <a:rPr lang="en-US" sz="1900" dirty="0">
                <a:solidFill>
                  <a:srgbClr val="00AEEF">
                    <a:alpha val="99000"/>
                  </a:srgbClr>
                </a:solidFill>
              </a:rPr>
              <a:t>Macedonia</a:t>
            </a:r>
          </a:p>
          <a:p>
            <a:pPr algn="r" defTabSz="1625032"/>
            <a:r>
              <a:rPr lang="en-US" sz="1900" dirty="0">
                <a:solidFill>
                  <a:srgbClr val="00AEEF">
                    <a:alpha val="99000"/>
                  </a:srgbClr>
                </a:solidFill>
              </a:rPr>
              <a:t>Malta</a:t>
            </a:r>
          </a:p>
          <a:p>
            <a:pPr algn="r" defTabSz="1625032"/>
            <a:r>
              <a:rPr lang="en-US" sz="1900" dirty="0">
                <a:solidFill>
                  <a:srgbClr val="00AEEF">
                    <a:alpha val="99000"/>
                  </a:srgbClr>
                </a:solidFill>
              </a:rPr>
              <a:t>Montenegro</a:t>
            </a:r>
          </a:p>
          <a:p>
            <a:pPr algn="r" defTabSz="1625032"/>
            <a:r>
              <a:rPr lang="en-US" sz="1900" dirty="0">
                <a:solidFill>
                  <a:srgbClr val="00AEEF">
                    <a:alpha val="99000"/>
                  </a:srgbClr>
                </a:solidFill>
              </a:rPr>
              <a:t>Morocco</a:t>
            </a:r>
          </a:p>
          <a:p>
            <a:pPr algn="r" defTabSz="1625032"/>
            <a:r>
              <a:rPr lang="en-US" sz="1900" dirty="0">
                <a:solidFill>
                  <a:srgbClr val="00AEEF">
                    <a:alpha val="99000"/>
                  </a:srgbClr>
                </a:solidFill>
              </a:rPr>
              <a:t>Azerbaijan</a:t>
            </a:r>
          </a:p>
          <a:p>
            <a:pPr algn="r" defTabSz="1625032"/>
            <a:r>
              <a:rPr lang="en-US" sz="1900" dirty="0">
                <a:solidFill>
                  <a:srgbClr val="00AEEF">
                    <a:alpha val="99000"/>
                  </a:srgbClr>
                </a:solidFill>
              </a:rPr>
              <a:t>Nigeria</a:t>
            </a:r>
          </a:p>
          <a:p>
            <a:pPr algn="r" defTabSz="1625032"/>
            <a:r>
              <a:rPr lang="en-US" sz="1900" dirty="0">
                <a:solidFill>
                  <a:srgbClr val="00AEEF">
                    <a:alpha val="99000"/>
                  </a:srgbClr>
                </a:solidFill>
              </a:rPr>
              <a:t>Oman</a:t>
            </a:r>
          </a:p>
          <a:p>
            <a:pPr algn="r" defTabSz="1625032"/>
            <a:r>
              <a:rPr lang="en-US" sz="1900" dirty="0">
                <a:solidFill>
                  <a:srgbClr val="00AEEF">
                    <a:alpha val="99000"/>
                  </a:srgbClr>
                </a:solidFill>
              </a:rPr>
              <a:t>Pakistan</a:t>
            </a:r>
          </a:p>
          <a:p>
            <a:pPr algn="r" defTabSz="1625032"/>
            <a:r>
              <a:rPr lang="en-US" sz="1900" dirty="0">
                <a:solidFill>
                  <a:srgbClr val="00AEEF">
                    <a:alpha val="99000"/>
                  </a:srgbClr>
                </a:solidFill>
              </a:rPr>
              <a:t>Panama</a:t>
            </a:r>
          </a:p>
          <a:p>
            <a:pPr algn="r" defTabSz="1625032"/>
            <a:r>
              <a:rPr lang="en-US" sz="1900" dirty="0">
                <a:solidFill>
                  <a:srgbClr val="00AEEF">
                    <a:alpha val="99000"/>
                  </a:srgbClr>
                </a:solidFill>
              </a:rPr>
              <a:t>Paraguay</a:t>
            </a:r>
          </a:p>
          <a:p>
            <a:pPr algn="r" defTabSz="1625032"/>
            <a:r>
              <a:rPr lang="en-US" sz="1900" dirty="0">
                <a:solidFill>
                  <a:srgbClr val="00AEEF">
                    <a:alpha val="99000"/>
                  </a:srgbClr>
                </a:solidFill>
              </a:rPr>
              <a:t>Qatar</a:t>
            </a:r>
          </a:p>
        </p:txBody>
      </p:sp>
      <p:sp>
        <p:nvSpPr>
          <p:cNvPr id="9" name="TextBox 8"/>
          <p:cNvSpPr txBox="1"/>
          <p:nvPr/>
        </p:nvSpPr>
        <p:spPr>
          <a:xfrm>
            <a:off x="7922736" y="2442028"/>
            <a:ext cx="1878879"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Saudi Arabia</a:t>
            </a:r>
          </a:p>
          <a:p>
            <a:pPr algn="r" defTabSz="1625032"/>
            <a:r>
              <a:rPr lang="en-US" sz="1900" dirty="0">
                <a:solidFill>
                  <a:srgbClr val="00AEEF">
                    <a:alpha val="99000"/>
                  </a:srgbClr>
                </a:solidFill>
              </a:rPr>
              <a:t>Serbia</a:t>
            </a:r>
          </a:p>
          <a:p>
            <a:pPr algn="r" defTabSz="1625032"/>
            <a:r>
              <a:rPr lang="en-US" sz="1900" dirty="0">
                <a:solidFill>
                  <a:srgbClr val="00AEEF">
                    <a:alpha val="99000"/>
                  </a:srgbClr>
                </a:solidFill>
              </a:rPr>
              <a:t>Slovakia</a:t>
            </a:r>
          </a:p>
          <a:p>
            <a:pPr algn="r" defTabSz="1625032"/>
            <a:r>
              <a:rPr lang="en-US" sz="1900" dirty="0">
                <a:solidFill>
                  <a:srgbClr val="00AEEF">
                    <a:alpha val="99000"/>
                  </a:srgbClr>
                </a:solidFill>
              </a:rPr>
              <a:t>Slovenia</a:t>
            </a:r>
          </a:p>
          <a:p>
            <a:pPr algn="r" defTabSz="1625032"/>
            <a:r>
              <a:rPr lang="en-US" sz="1900" dirty="0">
                <a:solidFill>
                  <a:srgbClr val="00AEEF">
                    <a:alpha val="99000"/>
                  </a:srgbClr>
                </a:solidFill>
              </a:rPr>
              <a:t>South Africa</a:t>
            </a:r>
          </a:p>
          <a:p>
            <a:pPr algn="r" defTabSz="1625032"/>
            <a:r>
              <a:rPr lang="en-US" sz="1900" dirty="0">
                <a:solidFill>
                  <a:srgbClr val="00AEEF">
                    <a:alpha val="99000"/>
                  </a:srgbClr>
                </a:solidFill>
              </a:rPr>
              <a:t>Sri Lanka</a:t>
            </a:r>
          </a:p>
          <a:p>
            <a:pPr algn="r" defTabSz="1625032"/>
            <a:r>
              <a:rPr lang="en-US" sz="1900" dirty="0">
                <a:solidFill>
                  <a:srgbClr val="00AEEF">
                    <a:alpha val="99000"/>
                  </a:srgbClr>
                </a:solidFill>
              </a:rPr>
              <a:t>Taiwan</a:t>
            </a:r>
          </a:p>
          <a:p>
            <a:pPr algn="r" defTabSz="1625032"/>
            <a:r>
              <a:rPr lang="en-US" sz="1900" dirty="0">
                <a:solidFill>
                  <a:srgbClr val="00AEEF">
                    <a:alpha val="99000"/>
                  </a:srgbClr>
                </a:solidFill>
              </a:rPr>
              <a:t>Thailand</a:t>
            </a:r>
          </a:p>
          <a:p>
            <a:pPr algn="r" defTabSz="1625032"/>
            <a:r>
              <a:rPr lang="en-US" sz="1900" dirty="0">
                <a:solidFill>
                  <a:srgbClr val="00AEEF">
                    <a:alpha val="99000"/>
                  </a:srgbClr>
                </a:solidFill>
              </a:rPr>
              <a:t>Tunisia</a:t>
            </a:r>
          </a:p>
          <a:p>
            <a:pPr algn="r" defTabSz="1625032"/>
            <a:r>
              <a:rPr lang="en-US" sz="1900" dirty="0">
                <a:solidFill>
                  <a:srgbClr val="00AEEF">
                    <a:alpha val="99000"/>
                  </a:srgbClr>
                </a:solidFill>
              </a:rPr>
              <a:t>Turkey</a:t>
            </a:r>
          </a:p>
          <a:p>
            <a:pPr algn="r" defTabSz="1625032"/>
            <a:r>
              <a:rPr lang="en-US" sz="1900" dirty="0">
                <a:solidFill>
                  <a:srgbClr val="00AEEF">
                    <a:alpha val="99000"/>
                  </a:srgbClr>
                </a:solidFill>
              </a:rPr>
              <a:t>UAE</a:t>
            </a:r>
          </a:p>
          <a:p>
            <a:pPr algn="r" defTabSz="1625032"/>
            <a:r>
              <a:rPr lang="en-US" sz="1900" dirty="0">
                <a:solidFill>
                  <a:srgbClr val="00AEEF">
                    <a:alpha val="99000"/>
                  </a:srgbClr>
                </a:solidFill>
              </a:rPr>
              <a:t>Ukraine</a:t>
            </a:r>
          </a:p>
          <a:p>
            <a:pPr algn="r" defTabSz="1625032"/>
            <a:r>
              <a:rPr lang="en-US" sz="1900" dirty="0">
                <a:solidFill>
                  <a:srgbClr val="00AEEF">
                    <a:alpha val="99000"/>
                  </a:srgbClr>
                </a:solidFill>
              </a:rPr>
              <a:t>Uruguay</a:t>
            </a:r>
          </a:p>
          <a:p>
            <a:pPr algn="r" defTabSz="1625032"/>
            <a:r>
              <a:rPr lang="en-US" sz="1900" dirty="0">
                <a:solidFill>
                  <a:srgbClr val="00AEEF">
                    <a:alpha val="99000"/>
                  </a:srgbClr>
                </a:solidFill>
              </a:rPr>
              <a:t>Venezuela</a:t>
            </a:r>
          </a:p>
          <a:p>
            <a:pPr algn="r" defTabSz="1625032"/>
            <a:r>
              <a:rPr lang="en-US" sz="1900" dirty="0">
                <a:solidFill>
                  <a:srgbClr val="00AEEF">
                    <a:alpha val="99000"/>
                  </a:srgbClr>
                </a:solidFill>
              </a:rPr>
              <a:t>Bahrain</a:t>
            </a:r>
            <a:endParaRPr lang="en-US" sz="1400" dirty="0">
              <a:solidFill>
                <a:srgbClr val="00AEEF">
                  <a:alpha val="99000"/>
                </a:srgbClr>
              </a:solidFill>
            </a:endParaRPr>
          </a:p>
        </p:txBody>
      </p:sp>
      <p:sp>
        <p:nvSpPr>
          <p:cNvPr id="2" name="Rectangle 1"/>
          <p:cNvSpPr/>
          <p:nvPr/>
        </p:nvSpPr>
        <p:spPr>
          <a:xfrm>
            <a:off x="6811187" y="603702"/>
            <a:ext cx="3717860" cy="1446550"/>
          </a:xfrm>
          <a:prstGeom prst="rect">
            <a:avLst/>
          </a:prstGeom>
        </p:spPr>
        <p:txBody>
          <a:bodyPr wrap="square">
            <a:spAutoFit/>
          </a:bodyPr>
          <a:lstStyle/>
          <a:p>
            <a:pPr defTabSz="1218987"/>
            <a:r>
              <a:rPr lang="en-US" sz="4400" dirty="0" smtClean="0">
                <a:solidFill>
                  <a:schemeClr val="tx1">
                    <a:alpha val="99000"/>
                  </a:schemeClr>
                </a:solidFill>
                <a:latin typeface="+mj-lt"/>
              </a:rPr>
              <a:t>countries and territories</a:t>
            </a:r>
            <a:endParaRPr lang="en-US" sz="4400" dirty="0">
              <a:solidFill>
                <a:schemeClr val="tx1">
                  <a:alpha val="99000"/>
                </a:schemeClr>
              </a:solidFill>
              <a:latin typeface="+mj-lt"/>
            </a:endParaRPr>
          </a:p>
        </p:txBody>
      </p:sp>
    </p:spTree>
    <p:extLst>
      <p:ext uri="{BB962C8B-B14F-4D97-AF65-F5344CB8AC3E}">
        <p14:creationId xmlns:p14="http://schemas.microsoft.com/office/powerpoint/2010/main" val="407137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17325" y="1996753"/>
            <a:ext cx="3470346" cy="3243606"/>
            <a:chOff x="627895" y="2692245"/>
            <a:chExt cx="2185744" cy="2042935"/>
          </a:xfrm>
        </p:grpSpPr>
        <p:sp>
          <p:nvSpPr>
            <p:cNvPr id="12" name="Rectangle 11"/>
            <p:cNvSpPr/>
            <p:nvPr/>
          </p:nvSpPr>
          <p:spPr bwMode="auto">
            <a:xfrm>
              <a:off x="627895"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Segoe UI Light"/>
                </a:rPr>
                <a:t>Flexible</a:t>
              </a:r>
              <a:endParaRPr lang="en-US" sz="3200" dirty="0">
                <a:gradFill>
                  <a:gsLst>
                    <a:gs pos="0">
                      <a:srgbClr val="FFFFFF"/>
                    </a:gs>
                    <a:gs pos="100000">
                      <a:srgbClr val="FFFFFF"/>
                    </a:gs>
                  </a:gsLst>
                  <a:lin ang="5400000" scaled="0"/>
                </a:gradFill>
                <a:latin typeface="Segoe UI Ligh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3816" y="3276189"/>
              <a:ext cx="1061072" cy="646289"/>
            </a:xfrm>
            <a:prstGeom prst="rect">
              <a:avLst/>
            </a:prstGeom>
          </p:spPr>
        </p:pic>
      </p:grpSp>
      <p:grpSp>
        <p:nvGrpSpPr>
          <p:cNvPr id="17" name="Group 16"/>
          <p:cNvGrpSpPr/>
          <p:nvPr/>
        </p:nvGrpSpPr>
        <p:grpSpPr>
          <a:xfrm>
            <a:off x="4370691" y="1996753"/>
            <a:ext cx="3470346" cy="3243606"/>
            <a:chOff x="2992889" y="2692245"/>
            <a:chExt cx="2185744" cy="2042935"/>
          </a:xfrm>
        </p:grpSpPr>
        <p:sp>
          <p:nvSpPr>
            <p:cNvPr id="13" name="Rectangle 12"/>
            <p:cNvSpPr/>
            <p:nvPr/>
          </p:nvSpPr>
          <p:spPr bwMode="auto">
            <a:xfrm>
              <a:off x="2992889"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a:rPr>
                <a:t>O</a:t>
              </a:r>
              <a:r>
                <a:rPr lang="en-US" sz="3200" dirty="0" smtClean="0">
                  <a:gradFill>
                    <a:gsLst>
                      <a:gs pos="0">
                        <a:srgbClr val="FFFFFF"/>
                      </a:gs>
                      <a:gs pos="100000">
                        <a:srgbClr val="FFFFFF"/>
                      </a:gs>
                    </a:gsLst>
                    <a:lin ang="5400000" scaled="0"/>
                  </a:gradFill>
                  <a:latin typeface="Segoe UI Light"/>
                </a:rPr>
                <a:t>pen</a:t>
              </a:r>
              <a:endParaRPr lang="en-US" sz="3200" dirty="0">
                <a:gradFill>
                  <a:gsLst>
                    <a:gs pos="0">
                      <a:srgbClr val="FFFFFF"/>
                    </a:gs>
                    <a:gs pos="100000">
                      <a:srgbClr val="FFFFFF"/>
                    </a:gs>
                  </a:gsLst>
                  <a:lin ang="5400000" scaled="0"/>
                </a:gradFill>
                <a:latin typeface="Segoe UI Light"/>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579" y="3253697"/>
              <a:ext cx="948906" cy="687139"/>
            </a:xfrm>
            <a:prstGeom prst="rect">
              <a:avLst/>
            </a:prstGeom>
          </p:spPr>
        </p:pic>
      </p:grpSp>
      <p:grpSp>
        <p:nvGrpSpPr>
          <p:cNvPr id="24" name="Group 23"/>
          <p:cNvGrpSpPr/>
          <p:nvPr/>
        </p:nvGrpSpPr>
        <p:grpSpPr>
          <a:xfrm>
            <a:off x="8024056" y="1996753"/>
            <a:ext cx="3470346" cy="3243606"/>
            <a:chOff x="5368948" y="2692245"/>
            <a:chExt cx="2185744" cy="2042935"/>
          </a:xfrm>
        </p:grpSpPr>
        <p:sp>
          <p:nvSpPr>
            <p:cNvPr id="14" name="Rectangle 13"/>
            <p:cNvSpPr/>
            <p:nvPr/>
          </p:nvSpPr>
          <p:spPr bwMode="auto">
            <a:xfrm>
              <a:off x="5368948"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Segoe UI Light"/>
                </a:rPr>
                <a:t>Solid</a:t>
              </a:r>
              <a:endParaRPr lang="en-US" sz="3200" dirty="0">
                <a:gradFill>
                  <a:gsLst>
                    <a:gs pos="0">
                      <a:srgbClr val="FFFFFF"/>
                    </a:gs>
                    <a:gs pos="100000">
                      <a:srgbClr val="FFFFFF"/>
                    </a:gs>
                  </a:gsLst>
                  <a:lin ang="5400000" scaled="0"/>
                </a:gradFill>
                <a:latin typeface="Segoe UI Light"/>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7955" y="3210376"/>
              <a:ext cx="1196887" cy="717297"/>
            </a:xfrm>
            <a:prstGeom prst="rect">
              <a:avLst/>
            </a:prstGeom>
          </p:spPr>
        </p:pic>
      </p:grpSp>
      <p:sp>
        <p:nvSpPr>
          <p:cNvPr id="7" name="Title 6"/>
          <p:cNvSpPr>
            <a:spLocks noGrp="1"/>
          </p:cNvSpPr>
          <p:nvPr>
            <p:ph type="title"/>
          </p:nvPr>
        </p:nvSpPr>
        <p:spPr/>
        <p:txBody>
          <a:bodyPr/>
          <a:lstStyle/>
          <a:p>
            <a:r>
              <a:rPr lang="en-US" dirty="0"/>
              <a:t>Windows Azure</a:t>
            </a:r>
          </a:p>
        </p:txBody>
      </p:sp>
    </p:spTree>
    <p:extLst>
      <p:ext uri="{BB962C8B-B14F-4D97-AF65-F5344CB8AC3E}">
        <p14:creationId xmlns:p14="http://schemas.microsoft.com/office/powerpoint/2010/main" val="212236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type="body" sz="quarter" idx="10"/>
          </p:nvPr>
        </p:nvSpPr>
        <p:spPr>
          <a:xfrm>
            <a:off x="519113" y="1370526"/>
            <a:ext cx="11149013" cy="997196"/>
          </a:xfrm>
        </p:spPr>
        <p:txBody>
          <a:bodyPr/>
          <a:lstStyle/>
          <a:p>
            <a:r>
              <a:rPr lang="en-US" sz="3600" dirty="0" smtClean="0">
                <a:solidFill>
                  <a:srgbClr val="595959">
                    <a:alpha val="99000"/>
                  </a:srgbClr>
                </a:solidFill>
              </a:rPr>
              <a:t>Windows Azure provides a comprehensive set of services </a:t>
            </a:r>
            <a:br>
              <a:rPr lang="en-US" sz="3600" dirty="0" smtClean="0">
                <a:solidFill>
                  <a:srgbClr val="595959">
                    <a:alpha val="99000"/>
                  </a:srgbClr>
                </a:solidFill>
              </a:rPr>
            </a:br>
            <a:r>
              <a:rPr lang="en-US" sz="3600" dirty="0" smtClean="0">
                <a:solidFill>
                  <a:srgbClr val="595959">
                    <a:alpha val="99000"/>
                  </a:srgbClr>
                </a:solidFill>
              </a:rPr>
              <a:t>that you can selectively compose to build your cloud apps</a:t>
            </a:r>
          </a:p>
        </p:txBody>
      </p:sp>
      <p:sp>
        <p:nvSpPr>
          <p:cNvPr id="5" name="Rectangle 4"/>
          <p:cNvSpPr/>
          <p:nvPr/>
        </p:nvSpPr>
        <p:spPr>
          <a:xfrm>
            <a:off x="549498" y="2669515"/>
            <a:ext cx="6092825" cy="3016210"/>
          </a:xfrm>
          <a:prstGeom prst="rect">
            <a:avLst/>
          </a:prstGeom>
        </p:spPr>
        <p:txBody>
          <a:bodyPr>
            <a:spAutoFit/>
          </a:bodyPr>
          <a:lstStyle/>
          <a:p>
            <a:r>
              <a:rPr lang="en-US" sz="2800" dirty="0" smtClean="0">
                <a:solidFill>
                  <a:srgbClr val="00B0F0">
                    <a:alpha val="99000"/>
                  </a:srgbClr>
                </a:solidFill>
                <a:latin typeface="Segoe UI Light" pitchFamily="34" charset="0"/>
              </a:rPr>
              <a:t>Global Data Center Footprint</a:t>
            </a:r>
            <a:endParaRPr lang="en-US" sz="2800" dirty="0">
              <a:solidFill>
                <a:srgbClr val="00B0F0">
                  <a:alpha val="99000"/>
                </a:srgbClr>
              </a:solidFill>
              <a:latin typeface="Segoe UI Light" pitchFamily="34" charset="0"/>
            </a:endParaRPr>
          </a:p>
          <a:p>
            <a:r>
              <a:rPr lang="en-US" sz="1800" dirty="0" smtClean="0">
                <a:solidFill>
                  <a:srgbClr val="595959">
                    <a:alpha val="99000"/>
                  </a:srgbClr>
                </a:solidFill>
              </a:rPr>
              <a:t>99.95% Monthly SLA.  Pay only for what you use.</a:t>
            </a:r>
            <a:endParaRPr lang="en-US" sz="1800" dirty="0">
              <a:solidFill>
                <a:srgbClr val="595959">
                  <a:alpha val="99000"/>
                </a:srgbClr>
              </a:solidFill>
            </a:endParaRPr>
          </a:p>
          <a:p>
            <a:endParaRPr lang="en-US" sz="2800" dirty="0"/>
          </a:p>
          <a:p>
            <a:r>
              <a:rPr lang="en-US" sz="2800" dirty="0" smtClean="0">
                <a:solidFill>
                  <a:srgbClr val="00B0F0">
                    <a:alpha val="99000"/>
                  </a:srgbClr>
                </a:solidFill>
                <a:latin typeface="Segoe UI Light" pitchFamily="34" charset="0"/>
              </a:rPr>
              <a:t>Flexible &amp; Open Compute Options</a:t>
            </a:r>
          </a:p>
          <a:p>
            <a:r>
              <a:rPr lang="en-US" sz="1800" dirty="0" smtClean="0">
                <a:solidFill>
                  <a:srgbClr val="595959">
                    <a:alpha val="99000"/>
                  </a:srgbClr>
                </a:solidFill>
              </a:rPr>
              <a:t>Virtual Machines, Web Sites, &amp; Cloud Services</a:t>
            </a:r>
            <a:endParaRPr lang="en-US" sz="1800" dirty="0">
              <a:solidFill>
                <a:srgbClr val="595959">
                  <a:alpha val="99000"/>
                </a:srgbClr>
              </a:solidFill>
            </a:endParaRPr>
          </a:p>
          <a:p>
            <a:endParaRPr lang="en-US" dirty="0" smtClean="0"/>
          </a:p>
          <a:p>
            <a:r>
              <a:rPr lang="en-US" sz="2800" dirty="0" smtClean="0">
                <a:solidFill>
                  <a:srgbClr val="00B0F0">
                    <a:alpha val="99000"/>
                  </a:srgbClr>
                </a:solidFill>
                <a:latin typeface="Segoe UI Light" pitchFamily="34" charset="0"/>
              </a:rPr>
              <a:t>Managed Building Block Services</a:t>
            </a:r>
            <a:endParaRPr lang="en-US" sz="2800" dirty="0">
              <a:solidFill>
                <a:srgbClr val="00B0F0">
                  <a:alpha val="99000"/>
                </a:srgbClr>
              </a:solidFill>
              <a:latin typeface="Segoe UI Light" pitchFamily="34" charset="0"/>
            </a:endParaRPr>
          </a:p>
          <a:p>
            <a:r>
              <a:rPr lang="en-US" sz="1800" dirty="0" smtClean="0">
                <a:solidFill>
                  <a:srgbClr val="595959">
                    <a:alpha val="99000"/>
                  </a:srgbClr>
                </a:solidFill>
              </a:rPr>
              <a:t>SQL Database, Cache, Service Bus, </a:t>
            </a:r>
            <a:r>
              <a:rPr lang="en-US" sz="1800" smtClean="0">
                <a:solidFill>
                  <a:srgbClr val="595959">
                    <a:alpha val="99000"/>
                  </a:srgbClr>
                </a:solidFill>
              </a:rPr>
              <a:t>&amp; more </a:t>
            </a:r>
            <a:endParaRPr lang="en-US" sz="1800" dirty="0">
              <a:solidFill>
                <a:srgbClr val="595959">
                  <a:alpha val="99000"/>
                </a:srgb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587" y="2801282"/>
            <a:ext cx="5583349" cy="3230857"/>
          </a:xfrm>
          <a:prstGeom prst="rect">
            <a:avLst/>
          </a:prstGeom>
        </p:spPr>
      </p:pic>
    </p:spTree>
    <p:extLst>
      <p:ext uri="{BB962C8B-B14F-4D97-AF65-F5344CB8AC3E}">
        <p14:creationId xmlns:p14="http://schemas.microsoft.com/office/powerpoint/2010/main" val="14124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a:spLocks/>
          </p:cNvSpPr>
          <p:nvPr/>
        </p:nvSpPr>
        <p:spPr>
          <a:xfrm>
            <a:off x="6094413" y="2414588"/>
            <a:ext cx="5591175" cy="1666875"/>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7200" dirty="0" smtClean="0">
                <a:solidFill>
                  <a:srgbClr val="00AEEF">
                    <a:alpha val="99000"/>
                  </a:srgbClr>
                </a:solidFill>
              </a:rPr>
              <a:t>Start now.</a:t>
            </a:r>
          </a:p>
          <a:p>
            <a:pPr marL="0" indent="0">
              <a:buFont typeface="Arial" pitchFamily="34" charset="0"/>
              <a:buNone/>
            </a:pPr>
            <a:r>
              <a:rPr lang="en-US" dirty="0" smtClean="0"/>
              <a:t>http://WindowsAzure.com</a:t>
            </a:r>
            <a:endParaRPr lang="en-US" dirty="0"/>
          </a:p>
        </p:txBody>
      </p:sp>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rcRect/>
          <a:stretch/>
        </p:blipFill>
        <p:spPr>
          <a:xfrm>
            <a:off x="935034" y="1023730"/>
            <a:ext cx="4772722" cy="5834270"/>
          </a:xfrm>
          <a:prstGeom prst="rect">
            <a:avLst/>
          </a:prstGeom>
        </p:spPr>
      </p:pic>
      <p:pic>
        <p:nvPicPr>
          <p:cNvPr id="2" name="Picture 1"/>
          <p:cNvPicPr>
            <a:picLocks noChangeAspect="1"/>
          </p:cNvPicPr>
          <p:nvPr/>
        </p:nvPicPr>
        <p:blipFill>
          <a:blip r:embed="rId5"/>
          <a:stretch>
            <a:fillRect/>
          </a:stretch>
        </p:blipFill>
        <p:spPr>
          <a:xfrm>
            <a:off x="1150883" y="1319207"/>
            <a:ext cx="4351283" cy="2762256"/>
          </a:xfrm>
          <a:prstGeom prst="rect">
            <a:avLst/>
          </a:prstGeom>
        </p:spPr>
      </p:pic>
    </p:spTree>
    <p:extLst>
      <p:ext uri="{BB962C8B-B14F-4D97-AF65-F5344CB8AC3E}">
        <p14:creationId xmlns:p14="http://schemas.microsoft.com/office/powerpoint/2010/main" val="289793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89747" y="2875548"/>
            <a:ext cx="4480714" cy="1107996"/>
          </a:xfrm>
          <a:prstGeom prst="rect">
            <a:avLst/>
          </a:prstGeom>
          <a:noFill/>
        </p:spPr>
        <p:txBody>
          <a:bodyPr wrap="none" lIns="0" tIns="0" rIns="0" bIns="0" rtlCol="0">
            <a:spAutoFit/>
          </a:bodyPr>
          <a:lstStyle/>
          <a:p>
            <a:r>
              <a:rPr lang="en-US" sz="7200" dirty="0" smtClean="0">
                <a:solidFill>
                  <a:srgbClr val="00AEEF">
                    <a:alpha val="99000"/>
                  </a:srgbClr>
                </a:solidFill>
              </a:rPr>
              <a:t>Thank you!</a:t>
            </a:r>
            <a:endParaRPr lang="en-US" sz="7200" spc="-7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2751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7367482" y="540190"/>
            <a:ext cx="1616774" cy="5724659"/>
          </a:xfrm>
          <a:prstGeom prst="rect">
            <a:avLst/>
          </a:prstGeom>
        </p:spPr>
      </p:pic>
      <p:sp>
        <p:nvSpPr>
          <p:cNvPr id="4" name="Title 3"/>
          <p:cNvSpPr>
            <a:spLocks noGrp="1"/>
          </p:cNvSpPr>
          <p:nvPr>
            <p:ph type="title" idx="4294967295"/>
          </p:nvPr>
        </p:nvSpPr>
        <p:spPr>
          <a:xfrm>
            <a:off x="9336231" y="2654300"/>
            <a:ext cx="2759075" cy="1328738"/>
          </a:xfrm>
        </p:spPr>
        <p:txBody>
          <a:bodyPr/>
          <a:lstStyle/>
          <a:p>
            <a:r>
              <a:rPr lang="en-US" sz="4800" dirty="0" smtClean="0"/>
              <a:t>Global Footprint</a:t>
            </a:r>
            <a:endParaRPr lang="en-US" sz="4800" dirty="0">
              <a:solidFill>
                <a:schemeClr val="bg1"/>
              </a:solidFill>
            </a:endParaRPr>
          </a:p>
        </p:txBody>
      </p:sp>
      <p:grpSp>
        <p:nvGrpSpPr>
          <p:cNvPr id="3" name="Group 2"/>
          <p:cNvGrpSpPr/>
          <p:nvPr/>
        </p:nvGrpSpPr>
        <p:grpSpPr>
          <a:xfrm>
            <a:off x="213655" y="1375119"/>
            <a:ext cx="8056121" cy="4461162"/>
            <a:chOff x="395371" y="1139688"/>
            <a:chExt cx="8399866" cy="4651514"/>
          </a:xfrm>
          <a:solidFill>
            <a:schemeClr val="tx1"/>
          </a:solidFill>
        </p:grpSpPr>
        <p:sp>
          <p:nvSpPr>
            <p:cNvPr id="2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39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40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44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54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59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4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6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6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8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97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05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11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21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sp>
        <p:nvSpPr>
          <p:cNvPr id="1315" name="Oval 1314"/>
          <p:cNvSpPr/>
          <p:nvPr/>
        </p:nvSpPr>
        <p:spPr bwMode="auto">
          <a:xfrm>
            <a:off x="2181942" y="29429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9" name="Oval 1318"/>
          <p:cNvSpPr/>
          <p:nvPr/>
        </p:nvSpPr>
        <p:spPr bwMode="auto">
          <a:xfrm>
            <a:off x="1154552" y="3050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0" name="Oval 1319"/>
          <p:cNvSpPr/>
          <p:nvPr/>
        </p:nvSpPr>
        <p:spPr bwMode="auto">
          <a:xfrm>
            <a:off x="2045302" y="32555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1" name="Oval 1320"/>
          <p:cNvSpPr/>
          <p:nvPr/>
        </p:nvSpPr>
        <p:spPr bwMode="auto">
          <a:xfrm>
            <a:off x="2360612" y="28194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2" name="Oval 1321"/>
          <p:cNvSpPr/>
          <p:nvPr/>
        </p:nvSpPr>
        <p:spPr bwMode="auto">
          <a:xfrm>
            <a:off x="1065212" y="2590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3" name="Oval 1322"/>
          <p:cNvSpPr/>
          <p:nvPr/>
        </p:nvSpPr>
        <p:spPr bwMode="auto">
          <a:xfrm>
            <a:off x="4722812" y="2362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5" name="Oval 1324"/>
          <p:cNvSpPr/>
          <p:nvPr/>
        </p:nvSpPr>
        <p:spPr bwMode="auto">
          <a:xfrm>
            <a:off x="3863592" y="265386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6" name="Oval 1325"/>
          <p:cNvSpPr/>
          <p:nvPr/>
        </p:nvSpPr>
        <p:spPr bwMode="auto">
          <a:xfrm>
            <a:off x="4199922" y="2264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7" name="Oval 1326"/>
          <p:cNvSpPr/>
          <p:nvPr/>
        </p:nvSpPr>
        <p:spPr bwMode="auto">
          <a:xfrm>
            <a:off x="4320792" y="2645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8" name="Oval 1327"/>
          <p:cNvSpPr/>
          <p:nvPr/>
        </p:nvSpPr>
        <p:spPr bwMode="auto">
          <a:xfrm>
            <a:off x="4192042" y="2743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9" name="Oval 1328"/>
          <p:cNvSpPr/>
          <p:nvPr/>
        </p:nvSpPr>
        <p:spPr bwMode="auto">
          <a:xfrm>
            <a:off x="2921159" y="4472618"/>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0" name="Oval 1329"/>
          <p:cNvSpPr/>
          <p:nvPr/>
        </p:nvSpPr>
        <p:spPr bwMode="auto">
          <a:xfrm>
            <a:off x="6485922" y="33317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1" name="Oval 1330"/>
          <p:cNvSpPr/>
          <p:nvPr/>
        </p:nvSpPr>
        <p:spPr bwMode="auto">
          <a:xfrm>
            <a:off x="6780212" y="2971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2" name="Oval 1331"/>
          <p:cNvSpPr/>
          <p:nvPr/>
        </p:nvSpPr>
        <p:spPr bwMode="auto">
          <a:xfrm>
            <a:off x="6246812" y="4114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3" name="Oval 1332"/>
          <p:cNvSpPr/>
          <p:nvPr/>
        </p:nvSpPr>
        <p:spPr bwMode="auto">
          <a:xfrm>
            <a:off x="7261062" y="4955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4" name="Oval 1333"/>
          <p:cNvSpPr/>
          <p:nvPr/>
        </p:nvSpPr>
        <p:spPr bwMode="auto">
          <a:xfrm>
            <a:off x="7008812" y="28509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5" name="Oval 1334"/>
          <p:cNvSpPr/>
          <p:nvPr/>
        </p:nvSpPr>
        <p:spPr bwMode="auto">
          <a:xfrm>
            <a:off x="7063992" y="3026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6" name="Oval 1335"/>
          <p:cNvSpPr/>
          <p:nvPr/>
        </p:nvSpPr>
        <p:spPr bwMode="auto">
          <a:xfrm>
            <a:off x="5059142" y="33081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121929" y="2421237"/>
            <a:ext cx="5795198" cy="1907465"/>
            <a:chOff x="1067332" y="2443650"/>
            <a:chExt cx="5795198" cy="1907465"/>
          </a:xfrm>
        </p:grpSpPr>
        <p:sp>
          <p:nvSpPr>
            <p:cNvPr id="1269" name="Oval 1268"/>
            <p:cNvSpPr/>
            <p:nvPr/>
          </p:nvSpPr>
          <p:spPr bwMode="auto">
            <a:xfrm>
              <a:off x="1067332" y="274876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5" name="Oval 1264"/>
            <p:cNvSpPr/>
            <p:nvPr/>
          </p:nvSpPr>
          <p:spPr bwMode="auto">
            <a:xfrm>
              <a:off x="2239742" y="286407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0" name="Oval 1269"/>
            <p:cNvSpPr/>
            <p:nvPr/>
          </p:nvSpPr>
          <p:spPr bwMode="auto">
            <a:xfrm>
              <a:off x="1901814" y="25902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1" name="Oval 1270"/>
            <p:cNvSpPr/>
            <p:nvPr/>
          </p:nvSpPr>
          <p:spPr bwMode="auto">
            <a:xfrm>
              <a:off x="1614712" y="3172729"/>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3" name="Oval 1272"/>
            <p:cNvSpPr/>
            <p:nvPr/>
          </p:nvSpPr>
          <p:spPr bwMode="auto">
            <a:xfrm>
              <a:off x="3982820" y="2466847"/>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09" name="Oval 1308"/>
            <p:cNvSpPr/>
            <p:nvPr/>
          </p:nvSpPr>
          <p:spPr bwMode="auto">
            <a:xfrm>
              <a:off x="3649160" y="244365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0" name="Oval 1309"/>
            <p:cNvSpPr/>
            <p:nvPr/>
          </p:nvSpPr>
          <p:spPr bwMode="auto">
            <a:xfrm>
              <a:off x="6550015" y="33500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311" name="Oval 1310"/>
            <p:cNvSpPr/>
            <p:nvPr/>
          </p:nvSpPr>
          <p:spPr bwMode="auto">
            <a:xfrm>
              <a:off x="6139082" y="403860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spTree>
    <p:extLst>
      <p:ext uri="{BB962C8B-B14F-4D97-AF65-F5344CB8AC3E}">
        <p14:creationId xmlns:p14="http://schemas.microsoft.com/office/powerpoint/2010/main" val="426786003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15"/>
                                        </p:tgtEl>
                                        <p:attrNameLst>
                                          <p:attrName>style.visibility</p:attrName>
                                        </p:attrNameLst>
                                      </p:cBhvr>
                                      <p:to>
                                        <p:strVal val="visible"/>
                                      </p:to>
                                    </p:set>
                                    <p:animEffect transition="in" filter="fade">
                                      <p:cBhvr>
                                        <p:cTn id="19" dur="250"/>
                                        <p:tgtEl>
                                          <p:spTgt spid="1315"/>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1319"/>
                                        </p:tgtEl>
                                        <p:attrNameLst>
                                          <p:attrName>style.visibility</p:attrName>
                                        </p:attrNameLst>
                                      </p:cBhvr>
                                      <p:to>
                                        <p:strVal val="visible"/>
                                      </p:to>
                                    </p:set>
                                    <p:animEffect transition="in" filter="fade">
                                      <p:cBhvr>
                                        <p:cTn id="22" dur="250"/>
                                        <p:tgtEl>
                                          <p:spTgt spid="1319"/>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320"/>
                                        </p:tgtEl>
                                        <p:attrNameLst>
                                          <p:attrName>style.visibility</p:attrName>
                                        </p:attrNameLst>
                                      </p:cBhvr>
                                      <p:to>
                                        <p:strVal val="visible"/>
                                      </p:to>
                                    </p:set>
                                    <p:animEffect transition="in" filter="fade">
                                      <p:cBhvr>
                                        <p:cTn id="25" dur="250"/>
                                        <p:tgtEl>
                                          <p:spTgt spid="1320"/>
                                        </p:tgtEl>
                                      </p:cBhvr>
                                    </p:animEffect>
                                  </p:childTnLst>
                                </p:cTn>
                              </p:par>
                              <p:par>
                                <p:cTn id="26" presetID="10" presetClass="entr" presetSubtype="0" fill="hold" grpId="0" nodeType="withEffect">
                                  <p:stCondLst>
                                    <p:cond delay="450"/>
                                  </p:stCondLst>
                                  <p:childTnLst>
                                    <p:set>
                                      <p:cBhvr>
                                        <p:cTn id="27" dur="1" fill="hold">
                                          <p:stCondLst>
                                            <p:cond delay="0"/>
                                          </p:stCondLst>
                                        </p:cTn>
                                        <p:tgtEl>
                                          <p:spTgt spid="1321"/>
                                        </p:tgtEl>
                                        <p:attrNameLst>
                                          <p:attrName>style.visibility</p:attrName>
                                        </p:attrNameLst>
                                      </p:cBhvr>
                                      <p:to>
                                        <p:strVal val="visible"/>
                                      </p:to>
                                    </p:set>
                                    <p:animEffect transition="in" filter="fade">
                                      <p:cBhvr>
                                        <p:cTn id="28" dur="250"/>
                                        <p:tgtEl>
                                          <p:spTgt spid="13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322"/>
                                        </p:tgtEl>
                                        <p:attrNameLst>
                                          <p:attrName>style.visibility</p:attrName>
                                        </p:attrNameLst>
                                      </p:cBhvr>
                                      <p:to>
                                        <p:strVal val="visible"/>
                                      </p:to>
                                    </p:set>
                                    <p:animEffect transition="in" filter="fade">
                                      <p:cBhvr>
                                        <p:cTn id="31" dur="250"/>
                                        <p:tgtEl>
                                          <p:spTgt spid="1322"/>
                                        </p:tgtEl>
                                      </p:cBhvr>
                                    </p:animEffect>
                                  </p:childTnLst>
                                </p:cTn>
                              </p:par>
                              <p:par>
                                <p:cTn id="32" presetID="10" presetClass="entr" presetSubtype="0" fill="hold" grpId="0" nodeType="withEffect">
                                  <p:stCondLst>
                                    <p:cond delay="550"/>
                                  </p:stCondLst>
                                  <p:childTnLst>
                                    <p:set>
                                      <p:cBhvr>
                                        <p:cTn id="33" dur="1" fill="hold">
                                          <p:stCondLst>
                                            <p:cond delay="0"/>
                                          </p:stCondLst>
                                        </p:cTn>
                                        <p:tgtEl>
                                          <p:spTgt spid="1329"/>
                                        </p:tgtEl>
                                        <p:attrNameLst>
                                          <p:attrName>style.visibility</p:attrName>
                                        </p:attrNameLst>
                                      </p:cBhvr>
                                      <p:to>
                                        <p:strVal val="visible"/>
                                      </p:to>
                                    </p:set>
                                    <p:animEffect transition="in" filter="fade">
                                      <p:cBhvr>
                                        <p:cTn id="34" dur="250"/>
                                        <p:tgtEl>
                                          <p:spTgt spid="13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3"/>
                                        </p:tgtEl>
                                        <p:attrNameLst>
                                          <p:attrName>style.visibility</p:attrName>
                                        </p:attrNameLst>
                                      </p:cBhvr>
                                      <p:to>
                                        <p:strVal val="visible"/>
                                      </p:to>
                                    </p:set>
                                    <p:animEffect transition="in" filter="fade">
                                      <p:cBhvr>
                                        <p:cTn id="37" dur="250"/>
                                        <p:tgtEl>
                                          <p:spTgt spid="13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5"/>
                                        </p:tgtEl>
                                        <p:attrNameLst>
                                          <p:attrName>style.visibility</p:attrName>
                                        </p:attrNameLst>
                                      </p:cBhvr>
                                      <p:to>
                                        <p:strVal val="visible"/>
                                      </p:to>
                                    </p:set>
                                    <p:animEffect transition="in" filter="fade">
                                      <p:cBhvr>
                                        <p:cTn id="40" dur="250"/>
                                        <p:tgtEl>
                                          <p:spTgt spid="13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6"/>
                                        </p:tgtEl>
                                        <p:attrNameLst>
                                          <p:attrName>style.visibility</p:attrName>
                                        </p:attrNameLst>
                                      </p:cBhvr>
                                      <p:to>
                                        <p:strVal val="visible"/>
                                      </p:to>
                                    </p:set>
                                    <p:animEffect transition="in" filter="fade">
                                      <p:cBhvr>
                                        <p:cTn id="43" dur="250"/>
                                        <p:tgtEl>
                                          <p:spTgt spid="13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27"/>
                                        </p:tgtEl>
                                        <p:attrNameLst>
                                          <p:attrName>style.visibility</p:attrName>
                                        </p:attrNameLst>
                                      </p:cBhvr>
                                      <p:to>
                                        <p:strVal val="visible"/>
                                      </p:to>
                                    </p:set>
                                    <p:animEffect transition="in" filter="fade">
                                      <p:cBhvr>
                                        <p:cTn id="46" dur="250"/>
                                        <p:tgtEl>
                                          <p:spTgt spid="13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28"/>
                                        </p:tgtEl>
                                        <p:attrNameLst>
                                          <p:attrName>style.visibility</p:attrName>
                                        </p:attrNameLst>
                                      </p:cBhvr>
                                      <p:to>
                                        <p:strVal val="visible"/>
                                      </p:to>
                                    </p:set>
                                    <p:animEffect transition="in" filter="fade">
                                      <p:cBhvr>
                                        <p:cTn id="49" dur="250"/>
                                        <p:tgtEl>
                                          <p:spTgt spid="13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36"/>
                                        </p:tgtEl>
                                        <p:attrNameLst>
                                          <p:attrName>style.visibility</p:attrName>
                                        </p:attrNameLst>
                                      </p:cBhvr>
                                      <p:to>
                                        <p:strVal val="visible"/>
                                      </p:to>
                                    </p:set>
                                    <p:animEffect transition="in" filter="fade">
                                      <p:cBhvr>
                                        <p:cTn id="52" dur="250"/>
                                        <p:tgtEl>
                                          <p:spTgt spid="13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30"/>
                                        </p:tgtEl>
                                        <p:attrNameLst>
                                          <p:attrName>style.visibility</p:attrName>
                                        </p:attrNameLst>
                                      </p:cBhvr>
                                      <p:to>
                                        <p:strVal val="visible"/>
                                      </p:to>
                                    </p:set>
                                    <p:animEffect transition="in" filter="fade">
                                      <p:cBhvr>
                                        <p:cTn id="55" dur="250"/>
                                        <p:tgtEl>
                                          <p:spTgt spid="13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31"/>
                                        </p:tgtEl>
                                        <p:attrNameLst>
                                          <p:attrName>style.visibility</p:attrName>
                                        </p:attrNameLst>
                                      </p:cBhvr>
                                      <p:to>
                                        <p:strVal val="visible"/>
                                      </p:to>
                                    </p:set>
                                    <p:animEffect transition="in" filter="fade">
                                      <p:cBhvr>
                                        <p:cTn id="58" dur="250"/>
                                        <p:tgtEl>
                                          <p:spTgt spid="13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32"/>
                                        </p:tgtEl>
                                        <p:attrNameLst>
                                          <p:attrName>style.visibility</p:attrName>
                                        </p:attrNameLst>
                                      </p:cBhvr>
                                      <p:to>
                                        <p:strVal val="visible"/>
                                      </p:to>
                                    </p:set>
                                    <p:animEffect transition="in" filter="fade">
                                      <p:cBhvr>
                                        <p:cTn id="61" dur="250"/>
                                        <p:tgtEl>
                                          <p:spTgt spid="13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33"/>
                                        </p:tgtEl>
                                        <p:attrNameLst>
                                          <p:attrName>style.visibility</p:attrName>
                                        </p:attrNameLst>
                                      </p:cBhvr>
                                      <p:to>
                                        <p:strVal val="visible"/>
                                      </p:to>
                                    </p:set>
                                    <p:animEffect transition="in" filter="fade">
                                      <p:cBhvr>
                                        <p:cTn id="64" dur="250"/>
                                        <p:tgtEl>
                                          <p:spTgt spid="13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34"/>
                                        </p:tgtEl>
                                        <p:attrNameLst>
                                          <p:attrName>style.visibility</p:attrName>
                                        </p:attrNameLst>
                                      </p:cBhvr>
                                      <p:to>
                                        <p:strVal val="visible"/>
                                      </p:to>
                                    </p:set>
                                    <p:animEffect transition="in" filter="fade">
                                      <p:cBhvr>
                                        <p:cTn id="67" dur="250"/>
                                        <p:tgtEl>
                                          <p:spTgt spid="13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35"/>
                                        </p:tgtEl>
                                        <p:attrNameLst>
                                          <p:attrName>style.visibility</p:attrName>
                                        </p:attrNameLst>
                                      </p:cBhvr>
                                      <p:to>
                                        <p:strVal val="visible"/>
                                      </p:to>
                                    </p:set>
                                    <p:animEffect transition="in" filter="fade">
                                      <p:cBhvr>
                                        <p:cTn id="70" dur="250"/>
                                        <p:tgtEl>
                                          <p:spTgt spid="1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15" grpId="0" animBg="1"/>
      <p:bldP spid="1319" grpId="0" animBg="1"/>
      <p:bldP spid="1320" grpId="0" animBg="1"/>
      <p:bldP spid="1321" grpId="0" animBg="1"/>
      <p:bldP spid="1322" grpId="0" animBg="1"/>
      <p:bldP spid="1323" grpId="0" animBg="1"/>
      <p:bldP spid="1325" grpId="0" animBg="1"/>
      <p:bldP spid="1326" grpId="0" animBg="1"/>
      <p:bldP spid="1327" grpId="0" animBg="1"/>
      <p:bldP spid="1328" grpId="0" animBg="1"/>
      <p:bldP spid="1329" grpId="0" animBg="1"/>
      <p:bldP spid="1330" grpId="0" animBg="1"/>
      <p:bldP spid="1331" grpId="0" animBg="1"/>
      <p:bldP spid="1332" grpId="0" animBg="1"/>
      <p:bldP spid="1333" grpId="0" animBg="1"/>
      <p:bldP spid="1334" grpId="0" animBg="1"/>
      <p:bldP spid="1335" grpId="0" animBg="1"/>
      <p:bldP spid="13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7570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000" dirty="0" smtClean="0">
                <a:solidFill>
                  <a:schemeClr val="bg2"/>
                </a:solidFill>
              </a:rPr>
              <a:t>How we differentiate with </a:t>
            </a:r>
            <a:r>
              <a:rPr lang="en-US" sz="6600" dirty="0" smtClean="0">
                <a:solidFill>
                  <a:schemeClr val="bg2"/>
                </a:solidFill>
              </a:rPr>
              <a:t>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395486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a:solidFill>
                  <a:schemeClr val="tx1"/>
                </a:solidFill>
                <a:latin typeface="+mj-lt"/>
              </a:rPr>
              <a:t>2014</a:t>
            </a: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Xamarin</a:t>
            </a:r>
            <a:endParaRPr lang="en-US" sz="2799" dirty="0"/>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Web Sites</a:t>
            </a: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IBIZA</a:t>
            </a:r>
          </a:p>
        </p:txBody>
      </p:sp>
      <p:sp>
        <p:nvSpPr>
          <p:cNvPr id="98" name="Content Placeholder 2"/>
          <p:cNvSpPr txBox="1">
            <a:spLocks/>
          </p:cNvSpPr>
          <p:nvPr/>
        </p:nvSpPr>
        <p:spPr>
          <a:xfrm>
            <a:off x="9162869" y="411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Puppet   Chef     </a:t>
            </a:r>
            <a:r>
              <a:rPr lang="en-US" sz="2799" dirty="0" err="1"/>
              <a:t>Docker</a:t>
            </a:r>
            <a:endParaRPr lang="en-US" sz="2799" dirty="0"/>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Powershell</a:t>
            </a:r>
            <a:r>
              <a:rPr lang="en-US" sz="2799" dirty="0"/>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Autoscale</a:t>
            </a:r>
            <a:endParaRPr lang="en-US" sz="2799" dirty="0"/>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Autoscale</a:t>
            </a:r>
            <a:endParaRPr lang="en-US" sz="2799" dirty="0"/>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Traffic </a:t>
            </a:r>
            <a:r>
              <a:rPr lang="en-US" sz="2799" dirty="0" err="1"/>
              <a:t>Mgr</a:t>
            </a:r>
            <a:endParaRPr lang="en-US" sz="2799" dirty="0"/>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Powershell</a:t>
            </a:r>
            <a:r>
              <a:rPr lang="en-US" sz="2799" dirty="0"/>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Active GEO replication</a:t>
            </a:r>
          </a:p>
        </p:txBody>
      </p:sp>
      <p:sp>
        <p:nvSpPr>
          <p:cNvPr id="125" name="Content Placeholder 2"/>
          <p:cNvSpPr txBox="1">
            <a:spLocks/>
          </p:cNvSpPr>
          <p:nvPr/>
        </p:nvSpPr>
        <p:spPr>
          <a:xfrm>
            <a:off x="7434184" y="561620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2"/>
                </a:solidFill>
              </a:rPr>
              <a:t>HDInsight</a:t>
            </a:r>
            <a:endParaRPr lang="en-US" sz="2799" b="1" dirty="0">
              <a:solidFill>
                <a:schemeClr val="bg2"/>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Azure </a:t>
            </a:r>
            <a:r>
              <a:rPr lang="en-US" sz="2799" dirty="0" err="1"/>
              <a:t>Redis</a:t>
            </a:r>
            <a:r>
              <a:rPr lang="en-US" sz="2799" dirty="0"/>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VSO Open </a:t>
            </a:r>
            <a:r>
              <a:rPr lang="en-US" sz="2799" dirty="0" err="1"/>
              <a:t>Api’s</a:t>
            </a:r>
            <a:endParaRPr lang="en-US" sz="2799" dirty="0"/>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Event Hub</a:t>
            </a:r>
          </a:p>
        </p:txBody>
      </p:sp>
    </p:spTree>
    <p:extLst>
      <p:ext uri="{BB962C8B-B14F-4D97-AF65-F5344CB8AC3E}">
        <p14:creationId xmlns:p14="http://schemas.microsoft.com/office/powerpoint/2010/main" val="3501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69B2F97D-0457-4986-9734-D03EB073C5EA}">
  <ds:schemaRefs>
    <ds:schemaRef ds:uri="http://purl.org/dc/term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schemas.microsoft.com/office/infopath/2007/PartnerControls"/>
    <ds:schemaRef ds:uri="230e9df3-be65-4c73-a93b-d1236ebd677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2297</TotalTime>
  <Words>6693</Words>
  <Application>Microsoft Office PowerPoint</Application>
  <PresentationFormat>Custom</PresentationFormat>
  <Paragraphs>913</Paragraphs>
  <Slides>64</Slides>
  <Notes>60</Notes>
  <HiddenSlides>1</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64</vt:i4>
      </vt:variant>
    </vt:vector>
  </HeadingPairs>
  <TitlesOfParts>
    <vt:vector size="75" baseType="lpstr">
      <vt:lpstr>Wingdings</vt:lpstr>
      <vt:lpstr>Arial</vt:lpstr>
      <vt:lpstr>Segoe UI</vt:lpstr>
      <vt:lpstr>Segoe UI Light</vt:lpstr>
      <vt:lpstr>宋体</vt:lpstr>
      <vt:lpstr>Consolas</vt:lpstr>
      <vt:lpstr>MS1444_Windows Azure Template 16x9_r08a</vt:lpstr>
      <vt:lpstr>White with Consolas font for code slides</vt:lpstr>
      <vt:lpstr>Windows_Azure_DevCamp_16x9_Template - FINAL2</vt:lpstr>
      <vt:lpstr>Accent Color Transition Slides</vt:lpstr>
      <vt:lpstr>1_Windows_Azure_DevCamp_16x9_Template - FINAL2</vt:lpstr>
      <vt:lpstr>Windows Azure Overview</vt:lpstr>
      <vt:lpstr>PowerPoint Presentation</vt:lpstr>
      <vt:lpstr>Cloud Computing</vt:lpstr>
      <vt:lpstr>PowerPoint Presentation</vt:lpstr>
      <vt:lpstr>Windows Azure</vt:lpstr>
      <vt:lpstr>Windows Azure</vt:lpstr>
      <vt:lpstr>Global Footprint</vt:lpstr>
      <vt:lpstr>PowerPoint Presentation</vt:lpstr>
      <vt:lpstr>PowerPoint Presentation</vt:lpstr>
      <vt:lpstr>Pay only for what you use</vt:lpstr>
      <vt:lpstr>PowerPoint Presentation</vt:lpstr>
      <vt:lpstr>Windows Azure</vt:lpstr>
      <vt:lpstr>PowerPoint Presentation</vt:lpstr>
      <vt:lpstr>Virtual Machines</vt:lpstr>
      <vt:lpstr>PowerPoint Presentation</vt:lpstr>
      <vt:lpstr>PowerPoint Presentation</vt:lpstr>
      <vt:lpstr>PowerPoint Presentation</vt:lpstr>
      <vt:lpstr>PowerPoint Presentation</vt:lpstr>
      <vt:lpstr>VM with persistent drive</vt:lpstr>
      <vt:lpstr>VM with persistent drive</vt:lpstr>
      <vt:lpstr>VM with persistent drive</vt:lpstr>
      <vt:lpstr>VM with persistent drive</vt:lpstr>
      <vt:lpstr>PowerPoint Presentation</vt:lpstr>
      <vt:lpstr>PowerPoint Presentation</vt:lpstr>
      <vt:lpstr>Web sites</vt:lpstr>
      <vt:lpstr>Web sites</vt:lpstr>
      <vt:lpstr>Web sites </vt:lpstr>
      <vt:lpstr>Web sites </vt:lpstr>
      <vt:lpstr>Web sites </vt:lpstr>
      <vt:lpstr>Web sites</vt:lpstr>
      <vt:lpstr>PowerPoint Presentation</vt:lpstr>
      <vt:lpstr>Cloud services:  Development</vt:lpstr>
      <vt:lpstr>PowerPoint Presentation</vt:lpstr>
      <vt:lpstr>PowerPoint Presentation</vt:lpstr>
      <vt:lpstr>PowerPoint Presentation</vt:lpstr>
      <vt:lpstr>PowerPoint Presentation</vt:lpstr>
      <vt:lpstr>PowerPoint Presentation</vt:lpstr>
      <vt:lpstr>PowerPoint Presentation</vt:lpstr>
      <vt:lpstr>Cloud services: Management</vt:lpstr>
      <vt:lpstr>PowerPoint Presentation</vt:lpstr>
      <vt:lpstr>Mobile Services </vt:lpstr>
      <vt:lpstr>Application    building blocks</vt:lpstr>
      <vt:lpstr>PowerPoint Presentation</vt:lpstr>
      <vt:lpstr>PowerPoint Presentation</vt:lpstr>
      <vt:lpstr>PowerPoint Presentation</vt:lpstr>
      <vt:lpstr>SQL database</vt:lpstr>
      <vt:lpstr>PowerPoint Presentation</vt:lpstr>
      <vt:lpstr>PowerPoint Presentation</vt:lpstr>
      <vt:lpstr>Cache</vt:lpstr>
      <vt:lpstr>PowerPoint Presentation</vt:lpstr>
      <vt:lpstr>PowerPoint Presentation</vt:lpstr>
      <vt:lpstr>PowerPoint Presentation</vt:lpstr>
      <vt:lpstr>PowerPoint Presentation</vt:lpstr>
      <vt:lpstr>PowerPoint Presentation</vt:lpstr>
      <vt:lpstr>PowerPoint Presentation</vt:lpstr>
      <vt:lpstr>Service bus relay</vt:lpstr>
      <vt:lpstr>Application    building blocks</vt:lpstr>
      <vt:lpstr>PowerPoint Presentation</vt:lpstr>
      <vt:lpstr>Windows Azure Scenarios</vt:lpstr>
      <vt:lpstr>PowerPoint Presentation</vt:lpstr>
      <vt:lpstr>Windows Azure</vt:lpstr>
      <vt:lpstr>Summary</vt:lpstr>
      <vt:lpstr>PowerPoint Presentation</vt:lpstr>
      <vt:lpstr>PowerPoint Presentation</vt:lpstr>
    </vt:vector>
  </TitlesOfParts>
  <Company>Artitudes 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cp:lastModifiedBy>Andrey Andreev</cp:lastModifiedBy>
  <cp:revision>181</cp:revision>
  <cp:lastPrinted>2011-10-11T14:25:22Z</cp:lastPrinted>
  <dcterms:created xsi:type="dcterms:W3CDTF">2011-03-29T16:07:22Z</dcterms:created>
  <dcterms:modified xsi:type="dcterms:W3CDTF">2015-03-12T05:06:41Z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